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7" r:id="rId3"/>
    <p:sldId id="260" r:id="rId4"/>
    <p:sldId id="259" r:id="rId5"/>
    <p:sldId id="262" r:id="rId6"/>
    <p:sldId id="317" r:id="rId7"/>
    <p:sldId id="320" r:id="rId8"/>
    <p:sldId id="269" r:id="rId9"/>
    <p:sldId id="322" r:id="rId10"/>
    <p:sldId id="318" r:id="rId11"/>
    <p:sldId id="293" r:id="rId12"/>
    <p:sldId id="319" r:id="rId13"/>
    <p:sldId id="324" r:id="rId14"/>
    <p:sldId id="277" r:id="rId15"/>
    <p:sldId id="279"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7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73"/>
    <p:restoredTop sz="83386"/>
  </p:normalViewPr>
  <p:slideViewPr>
    <p:cSldViewPr snapToGrid="0" snapToObjects="1">
      <p:cViewPr varScale="1">
        <p:scale>
          <a:sx n="60" d="100"/>
          <a:sy n="60" d="100"/>
        </p:scale>
        <p:origin x="1056" y="6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156DD8-2AF4-E644-9D43-E4D79D20EA7C}" type="doc">
      <dgm:prSet loTypeId="urn:microsoft.com/office/officeart/2005/8/layout/hProcess10" loCatId="" qsTypeId="urn:microsoft.com/office/officeart/2005/8/quickstyle/simple1" qsCatId="simple" csTypeId="urn:microsoft.com/office/officeart/2005/8/colors/accent1_2" csCatId="accent1" phldr="1"/>
      <dgm:spPr/>
      <dgm:t>
        <a:bodyPr/>
        <a:lstStyle/>
        <a:p>
          <a:endParaRPr lang="en-GB"/>
        </a:p>
      </dgm:t>
    </dgm:pt>
    <dgm:pt modelId="{14E4345E-E309-214E-BC6C-B32A3FCA2F64}">
      <dgm:prSet phldrT="[Text]"/>
      <dgm:spPr/>
      <dgm:t>
        <a:bodyPr/>
        <a:lstStyle/>
        <a:p>
          <a:r>
            <a:rPr lang="en-GB" dirty="0"/>
            <a:t>Recognise your triggers</a:t>
          </a:r>
        </a:p>
      </dgm:t>
    </dgm:pt>
    <dgm:pt modelId="{E9C2200E-9EEE-E249-B1D5-E35DBB006495}" type="parTrans" cxnId="{3146C3D1-6257-8E4A-9476-3C1779F495CD}">
      <dgm:prSet/>
      <dgm:spPr/>
      <dgm:t>
        <a:bodyPr/>
        <a:lstStyle/>
        <a:p>
          <a:endParaRPr lang="en-GB"/>
        </a:p>
      </dgm:t>
    </dgm:pt>
    <dgm:pt modelId="{A844EF24-768A-6C47-9CFC-2DEF5FCD68BA}" type="sibTrans" cxnId="{3146C3D1-6257-8E4A-9476-3C1779F495CD}">
      <dgm:prSet/>
      <dgm:spPr/>
      <dgm:t>
        <a:bodyPr/>
        <a:lstStyle/>
        <a:p>
          <a:endParaRPr lang="en-GB"/>
        </a:p>
      </dgm:t>
    </dgm:pt>
    <dgm:pt modelId="{15CD8DB5-F1D3-5B40-B29A-B2E0419436AC}">
      <dgm:prSet phldrT="[Text]"/>
      <dgm:spPr/>
      <dgm:t>
        <a:bodyPr/>
        <a:lstStyle/>
        <a:p>
          <a:r>
            <a:rPr lang="en-GB" dirty="0"/>
            <a:t>Get yourself somewhere safe</a:t>
          </a:r>
        </a:p>
      </dgm:t>
    </dgm:pt>
    <dgm:pt modelId="{FA38ABA4-A5E9-364B-B311-AB78C1C0D04C}" type="parTrans" cxnId="{30263EC5-C6C0-5541-8D18-19448CBD7D01}">
      <dgm:prSet/>
      <dgm:spPr/>
      <dgm:t>
        <a:bodyPr/>
        <a:lstStyle/>
        <a:p>
          <a:endParaRPr lang="en-GB"/>
        </a:p>
      </dgm:t>
    </dgm:pt>
    <dgm:pt modelId="{67271184-42E7-F749-8EBC-6F511F8D21E1}" type="sibTrans" cxnId="{30263EC5-C6C0-5541-8D18-19448CBD7D01}">
      <dgm:prSet/>
      <dgm:spPr/>
      <dgm:t>
        <a:bodyPr/>
        <a:lstStyle/>
        <a:p>
          <a:endParaRPr lang="en-GB"/>
        </a:p>
      </dgm:t>
    </dgm:pt>
    <dgm:pt modelId="{4CBB9F3E-EA1B-DE41-A940-7B468B17AFA1}">
      <dgm:prSet phldrT="[Text]"/>
      <dgm:spPr/>
      <dgm:t>
        <a:bodyPr/>
        <a:lstStyle/>
        <a:p>
          <a:r>
            <a:rPr lang="en-GB" dirty="0"/>
            <a:t>Ask for help</a:t>
          </a:r>
        </a:p>
      </dgm:t>
    </dgm:pt>
    <dgm:pt modelId="{5CA5A10E-0302-F345-8790-6DC8C945877E}" type="parTrans" cxnId="{9875D64A-CCD8-214C-B4E4-E4B1B2264A71}">
      <dgm:prSet/>
      <dgm:spPr/>
      <dgm:t>
        <a:bodyPr/>
        <a:lstStyle/>
        <a:p>
          <a:endParaRPr lang="en-GB"/>
        </a:p>
      </dgm:t>
    </dgm:pt>
    <dgm:pt modelId="{0EBD1AF4-EF47-7146-B00D-6B0EB3C9E969}" type="sibTrans" cxnId="{9875D64A-CCD8-214C-B4E4-E4B1B2264A71}">
      <dgm:prSet/>
      <dgm:spPr/>
      <dgm:t>
        <a:bodyPr/>
        <a:lstStyle/>
        <a:p>
          <a:endParaRPr lang="en-GB"/>
        </a:p>
      </dgm:t>
    </dgm:pt>
    <dgm:pt modelId="{91006ABE-2D2B-D343-A019-4BCB6397A5C4}" type="pres">
      <dgm:prSet presAssocID="{66156DD8-2AF4-E644-9D43-E4D79D20EA7C}" presName="Name0" presStyleCnt="0">
        <dgm:presLayoutVars>
          <dgm:dir/>
          <dgm:resizeHandles val="exact"/>
        </dgm:presLayoutVars>
      </dgm:prSet>
      <dgm:spPr/>
    </dgm:pt>
    <dgm:pt modelId="{06BEBA66-A7B5-634A-B5F0-A8EB670CB113}" type="pres">
      <dgm:prSet presAssocID="{14E4345E-E309-214E-BC6C-B32A3FCA2F64}" presName="composite" presStyleCnt="0"/>
      <dgm:spPr/>
    </dgm:pt>
    <dgm:pt modelId="{26E991B6-FC3F-A94C-BFC7-9A344CD82E63}" type="pres">
      <dgm:prSet presAssocID="{14E4345E-E309-214E-BC6C-B32A3FCA2F64}" presName="imagSh" presStyleLbl="b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41000" r="-41000"/>
          </a:stretch>
        </a:blipFill>
      </dgm:spPr>
    </dgm:pt>
    <dgm:pt modelId="{E1B05494-4328-5140-A26E-6B50D7250207}" type="pres">
      <dgm:prSet presAssocID="{14E4345E-E309-214E-BC6C-B32A3FCA2F64}" presName="txNode" presStyleLbl="node1" presStyleIdx="0" presStyleCnt="3">
        <dgm:presLayoutVars>
          <dgm:bulletEnabled val="1"/>
        </dgm:presLayoutVars>
      </dgm:prSet>
      <dgm:spPr/>
    </dgm:pt>
    <dgm:pt modelId="{26B81D53-A279-9B4C-965E-0DA01163BA75}" type="pres">
      <dgm:prSet presAssocID="{A844EF24-768A-6C47-9CFC-2DEF5FCD68BA}" presName="sibTrans" presStyleLbl="sibTrans2D1" presStyleIdx="0" presStyleCnt="2"/>
      <dgm:spPr/>
    </dgm:pt>
    <dgm:pt modelId="{56E4F4BD-34FD-8745-8AAA-C6B5F4DE7469}" type="pres">
      <dgm:prSet presAssocID="{A844EF24-768A-6C47-9CFC-2DEF5FCD68BA}" presName="connTx" presStyleLbl="sibTrans2D1" presStyleIdx="0" presStyleCnt="2"/>
      <dgm:spPr/>
    </dgm:pt>
    <dgm:pt modelId="{34786B88-A32F-0740-9FE3-FCEA865B6BA4}" type="pres">
      <dgm:prSet presAssocID="{15CD8DB5-F1D3-5B40-B29A-B2E0419436AC}" presName="composite" presStyleCnt="0"/>
      <dgm:spPr/>
    </dgm:pt>
    <dgm:pt modelId="{7332925C-A87D-964A-BBD9-794C8C9EA21D}" type="pres">
      <dgm:prSet presAssocID="{15CD8DB5-F1D3-5B40-B29A-B2E0419436AC}" presName="imagSh" presStyleLbl="b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41000" r="-41000"/>
          </a:stretch>
        </a:blipFill>
      </dgm:spPr>
    </dgm:pt>
    <dgm:pt modelId="{62CE2E5B-7EE6-554A-9408-30315A66BF08}" type="pres">
      <dgm:prSet presAssocID="{15CD8DB5-F1D3-5B40-B29A-B2E0419436AC}" presName="txNode" presStyleLbl="node1" presStyleIdx="1" presStyleCnt="3">
        <dgm:presLayoutVars>
          <dgm:bulletEnabled val="1"/>
        </dgm:presLayoutVars>
      </dgm:prSet>
      <dgm:spPr/>
    </dgm:pt>
    <dgm:pt modelId="{709DAA6B-0045-B74A-BB3C-840D60D6665E}" type="pres">
      <dgm:prSet presAssocID="{67271184-42E7-F749-8EBC-6F511F8D21E1}" presName="sibTrans" presStyleLbl="sibTrans2D1" presStyleIdx="1" presStyleCnt="2"/>
      <dgm:spPr/>
    </dgm:pt>
    <dgm:pt modelId="{94FABBFB-2223-5244-B2B9-2357E38D763B}" type="pres">
      <dgm:prSet presAssocID="{67271184-42E7-F749-8EBC-6F511F8D21E1}" presName="connTx" presStyleLbl="sibTrans2D1" presStyleIdx="1" presStyleCnt="2"/>
      <dgm:spPr/>
    </dgm:pt>
    <dgm:pt modelId="{E40CA6ED-0FA1-9841-92F1-280D9FC890F6}" type="pres">
      <dgm:prSet presAssocID="{4CBB9F3E-EA1B-DE41-A940-7B468B17AFA1}" presName="composite" presStyleCnt="0"/>
      <dgm:spPr/>
    </dgm:pt>
    <dgm:pt modelId="{6D1A24FC-E39D-174E-88C7-0503FE5FD0EA}" type="pres">
      <dgm:prSet presAssocID="{4CBB9F3E-EA1B-DE41-A940-7B468B17AFA1}" presName="imagSh" presStyleLbl="b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15000" r="-15000"/>
          </a:stretch>
        </a:blipFill>
      </dgm:spPr>
    </dgm:pt>
    <dgm:pt modelId="{73607E7D-C38A-B84D-8F14-D5912A7B402B}" type="pres">
      <dgm:prSet presAssocID="{4CBB9F3E-EA1B-DE41-A940-7B468B17AFA1}" presName="txNode" presStyleLbl="node1" presStyleIdx="2" presStyleCnt="3">
        <dgm:presLayoutVars>
          <dgm:bulletEnabled val="1"/>
        </dgm:presLayoutVars>
      </dgm:prSet>
      <dgm:spPr/>
    </dgm:pt>
  </dgm:ptLst>
  <dgm:cxnLst>
    <dgm:cxn modelId="{9875D64A-CCD8-214C-B4E4-E4B1B2264A71}" srcId="{66156DD8-2AF4-E644-9D43-E4D79D20EA7C}" destId="{4CBB9F3E-EA1B-DE41-A940-7B468B17AFA1}" srcOrd="2" destOrd="0" parTransId="{5CA5A10E-0302-F345-8790-6DC8C945877E}" sibTransId="{0EBD1AF4-EF47-7146-B00D-6B0EB3C9E969}"/>
    <dgm:cxn modelId="{8400C573-3BB7-8540-BA6C-E8224DF967BB}" type="presOf" srcId="{67271184-42E7-F749-8EBC-6F511F8D21E1}" destId="{94FABBFB-2223-5244-B2B9-2357E38D763B}" srcOrd="1" destOrd="0" presId="urn:microsoft.com/office/officeart/2005/8/layout/hProcess10"/>
    <dgm:cxn modelId="{3B63457F-0ED6-A743-8F34-C55FBD3EA74F}" type="presOf" srcId="{15CD8DB5-F1D3-5B40-B29A-B2E0419436AC}" destId="{62CE2E5B-7EE6-554A-9408-30315A66BF08}" srcOrd="0" destOrd="0" presId="urn:microsoft.com/office/officeart/2005/8/layout/hProcess10"/>
    <dgm:cxn modelId="{509EAB8C-9AAE-CA45-A946-9C3E303245F2}" type="presOf" srcId="{67271184-42E7-F749-8EBC-6F511F8D21E1}" destId="{709DAA6B-0045-B74A-BB3C-840D60D6665E}" srcOrd="0" destOrd="0" presId="urn:microsoft.com/office/officeart/2005/8/layout/hProcess10"/>
    <dgm:cxn modelId="{5AA5D4B5-2FAA-EC4F-B593-88B8ED8D4CF6}" type="presOf" srcId="{14E4345E-E309-214E-BC6C-B32A3FCA2F64}" destId="{E1B05494-4328-5140-A26E-6B50D7250207}" srcOrd="0" destOrd="0" presId="urn:microsoft.com/office/officeart/2005/8/layout/hProcess10"/>
    <dgm:cxn modelId="{10C165BF-3EEA-B842-B42C-9E633EC7EAA6}" type="presOf" srcId="{A844EF24-768A-6C47-9CFC-2DEF5FCD68BA}" destId="{56E4F4BD-34FD-8745-8AAA-C6B5F4DE7469}" srcOrd="1" destOrd="0" presId="urn:microsoft.com/office/officeart/2005/8/layout/hProcess10"/>
    <dgm:cxn modelId="{30263EC5-C6C0-5541-8D18-19448CBD7D01}" srcId="{66156DD8-2AF4-E644-9D43-E4D79D20EA7C}" destId="{15CD8DB5-F1D3-5B40-B29A-B2E0419436AC}" srcOrd="1" destOrd="0" parTransId="{FA38ABA4-A5E9-364B-B311-AB78C1C0D04C}" sibTransId="{67271184-42E7-F749-8EBC-6F511F8D21E1}"/>
    <dgm:cxn modelId="{B9A8AFCB-DC55-5B41-8072-A412DE4A0EFF}" type="presOf" srcId="{A844EF24-768A-6C47-9CFC-2DEF5FCD68BA}" destId="{26B81D53-A279-9B4C-965E-0DA01163BA75}" srcOrd="0" destOrd="0" presId="urn:microsoft.com/office/officeart/2005/8/layout/hProcess10"/>
    <dgm:cxn modelId="{3146C3D1-6257-8E4A-9476-3C1779F495CD}" srcId="{66156DD8-2AF4-E644-9D43-E4D79D20EA7C}" destId="{14E4345E-E309-214E-BC6C-B32A3FCA2F64}" srcOrd="0" destOrd="0" parTransId="{E9C2200E-9EEE-E249-B1D5-E35DBB006495}" sibTransId="{A844EF24-768A-6C47-9CFC-2DEF5FCD68BA}"/>
    <dgm:cxn modelId="{522031E1-43CA-B447-9DD8-DD40BAD9ABA7}" type="presOf" srcId="{66156DD8-2AF4-E644-9D43-E4D79D20EA7C}" destId="{91006ABE-2D2B-D343-A019-4BCB6397A5C4}" srcOrd="0" destOrd="0" presId="urn:microsoft.com/office/officeart/2005/8/layout/hProcess10"/>
    <dgm:cxn modelId="{7D9D7BF9-9581-D445-AD14-EDE117EDC0B2}" type="presOf" srcId="{4CBB9F3E-EA1B-DE41-A940-7B468B17AFA1}" destId="{73607E7D-C38A-B84D-8F14-D5912A7B402B}" srcOrd="0" destOrd="0" presId="urn:microsoft.com/office/officeart/2005/8/layout/hProcess10"/>
    <dgm:cxn modelId="{943D898A-4EC2-CF4F-803A-4284EDC62C86}" type="presParOf" srcId="{91006ABE-2D2B-D343-A019-4BCB6397A5C4}" destId="{06BEBA66-A7B5-634A-B5F0-A8EB670CB113}" srcOrd="0" destOrd="0" presId="urn:microsoft.com/office/officeart/2005/8/layout/hProcess10"/>
    <dgm:cxn modelId="{E850DB71-3C1B-6C48-B15A-43C73BC2963F}" type="presParOf" srcId="{06BEBA66-A7B5-634A-B5F0-A8EB670CB113}" destId="{26E991B6-FC3F-A94C-BFC7-9A344CD82E63}" srcOrd="0" destOrd="0" presId="urn:microsoft.com/office/officeart/2005/8/layout/hProcess10"/>
    <dgm:cxn modelId="{553780D5-ACBB-D740-9F22-6F522183EC4E}" type="presParOf" srcId="{06BEBA66-A7B5-634A-B5F0-A8EB670CB113}" destId="{E1B05494-4328-5140-A26E-6B50D7250207}" srcOrd="1" destOrd="0" presId="urn:microsoft.com/office/officeart/2005/8/layout/hProcess10"/>
    <dgm:cxn modelId="{4B99E419-0760-054D-BB37-4118230CFF2E}" type="presParOf" srcId="{91006ABE-2D2B-D343-A019-4BCB6397A5C4}" destId="{26B81D53-A279-9B4C-965E-0DA01163BA75}" srcOrd="1" destOrd="0" presId="urn:microsoft.com/office/officeart/2005/8/layout/hProcess10"/>
    <dgm:cxn modelId="{4D068D8D-4042-8048-A7C8-E9F7CB0295EE}" type="presParOf" srcId="{26B81D53-A279-9B4C-965E-0DA01163BA75}" destId="{56E4F4BD-34FD-8745-8AAA-C6B5F4DE7469}" srcOrd="0" destOrd="0" presId="urn:microsoft.com/office/officeart/2005/8/layout/hProcess10"/>
    <dgm:cxn modelId="{88EE7083-8343-5F4C-AE8F-8CFFE9C4975C}" type="presParOf" srcId="{91006ABE-2D2B-D343-A019-4BCB6397A5C4}" destId="{34786B88-A32F-0740-9FE3-FCEA865B6BA4}" srcOrd="2" destOrd="0" presId="urn:microsoft.com/office/officeart/2005/8/layout/hProcess10"/>
    <dgm:cxn modelId="{E385A394-4C72-7241-B4EE-A5FE34A052F0}" type="presParOf" srcId="{34786B88-A32F-0740-9FE3-FCEA865B6BA4}" destId="{7332925C-A87D-964A-BBD9-794C8C9EA21D}" srcOrd="0" destOrd="0" presId="urn:microsoft.com/office/officeart/2005/8/layout/hProcess10"/>
    <dgm:cxn modelId="{409DECF5-6087-2F4D-A52D-EF05F28BC117}" type="presParOf" srcId="{34786B88-A32F-0740-9FE3-FCEA865B6BA4}" destId="{62CE2E5B-7EE6-554A-9408-30315A66BF08}" srcOrd="1" destOrd="0" presId="urn:microsoft.com/office/officeart/2005/8/layout/hProcess10"/>
    <dgm:cxn modelId="{C2EA3958-920C-B94F-8640-32C23EFF93BE}" type="presParOf" srcId="{91006ABE-2D2B-D343-A019-4BCB6397A5C4}" destId="{709DAA6B-0045-B74A-BB3C-840D60D6665E}" srcOrd="3" destOrd="0" presId="urn:microsoft.com/office/officeart/2005/8/layout/hProcess10"/>
    <dgm:cxn modelId="{F9EBF9B6-8961-D147-8531-16EA3022E7FD}" type="presParOf" srcId="{709DAA6B-0045-B74A-BB3C-840D60D6665E}" destId="{94FABBFB-2223-5244-B2B9-2357E38D763B}" srcOrd="0" destOrd="0" presId="urn:microsoft.com/office/officeart/2005/8/layout/hProcess10"/>
    <dgm:cxn modelId="{4F865818-89F0-D544-8A7B-D6B017747169}" type="presParOf" srcId="{91006ABE-2D2B-D343-A019-4BCB6397A5C4}" destId="{E40CA6ED-0FA1-9841-92F1-280D9FC890F6}" srcOrd="4" destOrd="0" presId="urn:microsoft.com/office/officeart/2005/8/layout/hProcess10"/>
    <dgm:cxn modelId="{1037AC66-26EC-FA4E-8536-88C761B5132B}" type="presParOf" srcId="{E40CA6ED-0FA1-9841-92F1-280D9FC890F6}" destId="{6D1A24FC-E39D-174E-88C7-0503FE5FD0EA}" srcOrd="0" destOrd="0" presId="urn:microsoft.com/office/officeart/2005/8/layout/hProcess10"/>
    <dgm:cxn modelId="{A8CF6A63-0C03-EF42-84A6-D67AC39FADE4}" type="presParOf" srcId="{E40CA6ED-0FA1-9841-92F1-280D9FC890F6}" destId="{73607E7D-C38A-B84D-8F14-D5912A7B402B}" srcOrd="1" destOrd="0" presId="urn:microsoft.com/office/officeart/2005/8/layout/hProcess10"/>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E991B6-FC3F-A94C-BFC7-9A344CD82E63}">
      <dsp:nvSpPr>
        <dsp:cNvPr id="0" name=""/>
        <dsp:cNvSpPr/>
      </dsp:nvSpPr>
      <dsp:spPr>
        <a:xfrm>
          <a:off x="4042" y="821038"/>
          <a:ext cx="1904523" cy="1904523"/>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1000" r="-4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1B05494-4328-5140-A26E-6B50D7250207}">
      <dsp:nvSpPr>
        <dsp:cNvPr id="0" name=""/>
        <dsp:cNvSpPr/>
      </dsp:nvSpPr>
      <dsp:spPr>
        <a:xfrm>
          <a:off x="314081" y="1963752"/>
          <a:ext cx="1904523" cy="19045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Recognise your triggers</a:t>
          </a:r>
        </a:p>
      </dsp:txBody>
      <dsp:txXfrm>
        <a:off x="369863" y="2019534"/>
        <a:ext cx="1792959" cy="1792959"/>
      </dsp:txXfrm>
    </dsp:sp>
    <dsp:sp modelId="{26B81D53-A279-9B4C-965E-0DA01163BA75}">
      <dsp:nvSpPr>
        <dsp:cNvPr id="0" name=""/>
        <dsp:cNvSpPr/>
      </dsp:nvSpPr>
      <dsp:spPr>
        <a:xfrm>
          <a:off x="2275419" y="1544485"/>
          <a:ext cx="366853" cy="4576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a:p>
      </dsp:txBody>
      <dsp:txXfrm>
        <a:off x="2275419" y="1636011"/>
        <a:ext cx="256797" cy="274578"/>
      </dsp:txXfrm>
    </dsp:sp>
    <dsp:sp modelId="{7332925C-A87D-964A-BBD9-794C8C9EA21D}">
      <dsp:nvSpPr>
        <dsp:cNvPr id="0" name=""/>
        <dsp:cNvSpPr/>
      </dsp:nvSpPr>
      <dsp:spPr>
        <a:xfrm>
          <a:off x="2956718" y="821038"/>
          <a:ext cx="1904523" cy="1904523"/>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41000" r="-4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CE2E5B-7EE6-554A-9408-30315A66BF08}">
      <dsp:nvSpPr>
        <dsp:cNvPr id="0" name=""/>
        <dsp:cNvSpPr/>
      </dsp:nvSpPr>
      <dsp:spPr>
        <a:xfrm>
          <a:off x="3266757" y="1963752"/>
          <a:ext cx="1904523" cy="19045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Get yourself somewhere safe</a:t>
          </a:r>
        </a:p>
      </dsp:txBody>
      <dsp:txXfrm>
        <a:off x="3322539" y="2019534"/>
        <a:ext cx="1792959" cy="1792959"/>
      </dsp:txXfrm>
    </dsp:sp>
    <dsp:sp modelId="{709DAA6B-0045-B74A-BB3C-840D60D6665E}">
      <dsp:nvSpPr>
        <dsp:cNvPr id="0" name=""/>
        <dsp:cNvSpPr/>
      </dsp:nvSpPr>
      <dsp:spPr>
        <a:xfrm>
          <a:off x="5228095" y="1544485"/>
          <a:ext cx="366853" cy="4576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a:p>
      </dsp:txBody>
      <dsp:txXfrm>
        <a:off x="5228095" y="1636011"/>
        <a:ext cx="256797" cy="274578"/>
      </dsp:txXfrm>
    </dsp:sp>
    <dsp:sp modelId="{6D1A24FC-E39D-174E-88C7-0503FE5FD0EA}">
      <dsp:nvSpPr>
        <dsp:cNvPr id="0" name=""/>
        <dsp:cNvSpPr/>
      </dsp:nvSpPr>
      <dsp:spPr>
        <a:xfrm>
          <a:off x="5909394" y="821038"/>
          <a:ext cx="1904523" cy="1904523"/>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15000" r="-1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607E7D-C38A-B84D-8F14-D5912A7B402B}">
      <dsp:nvSpPr>
        <dsp:cNvPr id="0" name=""/>
        <dsp:cNvSpPr/>
      </dsp:nvSpPr>
      <dsp:spPr>
        <a:xfrm>
          <a:off x="6219433" y="1963752"/>
          <a:ext cx="1904523" cy="19045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Ask for help</a:t>
          </a:r>
        </a:p>
      </dsp:txBody>
      <dsp:txXfrm>
        <a:off x="6275215" y="2019534"/>
        <a:ext cx="1792959" cy="179295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4/19/2021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www.youtube.com</a:t>
            </a:r>
            <a:r>
              <a:rPr lang="en-GB" dirty="0"/>
              <a:t>/</a:t>
            </a:r>
            <a:r>
              <a:rPr lang="en-GB" dirty="0" err="1"/>
              <a:t>watch?v</a:t>
            </a:r>
            <a:r>
              <a:rPr lang="en-GB" dirty="0"/>
              <a:t>=</a:t>
            </a:r>
            <a:r>
              <a:rPr lang="en-GB" dirty="0" err="1"/>
              <a:t>dsnyCIavIEM&amp;t</a:t>
            </a:r>
            <a:r>
              <a:rPr lang="en-GB"/>
              <a:t>=6s </a:t>
            </a:r>
          </a:p>
          <a:p>
            <a:r>
              <a:rPr lang="en-GB"/>
              <a:t>Please </a:t>
            </a:r>
            <a:r>
              <a:rPr lang="en-GB" dirty="0"/>
              <a:t>ensure you have fully read the accompanying teacher notes and explanations before teaching this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2021. </a:t>
            </a:r>
            <a:endParaRPr lang="en-GB" sz="1800" dirty="0">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26220530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11</a:t>
            </a:fld>
            <a:endParaRPr lang="en-US"/>
          </a:p>
        </p:txBody>
      </p:sp>
    </p:spTree>
    <p:extLst>
      <p:ext uri="{BB962C8B-B14F-4D97-AF65-F5344CB8AC3E}">
        <p14:creationId xmlns:p14="http://schemas.microsoft.com/office/powerpoint/2010/main" val="614594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12</a:t>
            </a:fld>
            <a:endParaRPr lang="en-US"/>
          </a:p>
        </p:txBody>
      </p:sp>
    </p:spTree>
    <p:extLst>
      <p:ext uri="{BB962C8B-B14F-4D97-AF65-F5344CB8AC3E}">
        <p14:creationId xmlns:p14="http://schemas.microsoft.com/office/powerpoint/2010/main" val="1643260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C6E8CB5-2A9F-394B-8DB6-B2BA1EF28692}" type="slidenum">
              <a:rPr lang="en-US" smtClean="0"/>
              <a:t>13</a:t>
            </a:fld>
            <a:endParaRPr lang="en-US"/>
          </a:p>
        </p:txBody>
      </p:sp>
    </p:spTree>
    <p:extLst>
      <p:ext uri="{BB962C8B-B14F-4D97-AF65-F5344CB8AC3E}">
        <p14:creationId xmlns:p14="http://schemas.microsoft.com/office/powerpoint/2010/main" val="2706470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3. Alternative Coping Strategies</a:t>
            </a:r>
            <a:endParaRPr lang="en-US" dirty="0"/>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14</a:t>
            </a:fld>
            <a:endParaRPr lang="en-US"/>
          </a:p>
        </p:txBody>
      </p:sp>
    </p:spTree>
    <p:extLst>
      <p:ext uri="{BB962C8B-B14F-4D97-AF65-F5344CB8AC3E}">
        <p14:creationId xmlns:p14="http://schemas.microsoft.com/office/powerpoint/2010/main" val="3570726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p:txBody>
      </p:sp>
      <p:sp>
        <p:nvSpPr>
          <p:cNvPr id="4" name="Slide Number Placeholder 3"/>
          <p:cNvSpPr>
            <a:spLocks noGrp="1"/>
          </p:cNvSpPr>
          <p:nvPr>
            <p:ph type="sldNum" sz="quarter" idx="5"/>
          </p:nvPr>
        </p:nvSpPr>
        <p:spPr/>
        <p:txBody>
          <a:bodyPr/>
          <a:lstStyle/>
          <a:p>
            <a:fld id="{DC6E8CB5-2A9F-394B-8DB6-B2BA1EF28692}" type="slidenum">
              <a:rPr lang="en-US" smtClean="0"/>
              <a:t>15</a:t>
            </a:fld>
            <a:endParaRPr lang="en-US"/>
          </a:p>
        </p:txBody>
      </p:sp>
    </p:spTree>
    <p:extLst>
      <p:ext uri="{BB962C8B-B14F-4D97-AF65-F5344CB8AC3E}">
        <p14:creationId xmlns:p14="http://schemas.microsoft.com/office/powerpoint/2010/main" val="1189853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2021. </a:t>
            </a:r>
            <a:endParaRPr lang="en-GB" sz="1800" dirty="0">
              <a:latin typeface="Times New Roman" panose="02020603050405020304" pitchFamily="18" charset="0"/>
              <a:ea typeface="Times New Roman" panose="02020603050405020304" pitchFamily="18" charset="0"/>
            </a:endParaRPr>
          </a:p>
          <a:p>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16</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sz="1200" b="0" i="0" u="none" strike="noStrike" kern="1200" dirty="0">
              <a:solidFill>
                <a:schemeClr val="tx1"/>
              </a:solidFill>
              <a:effectLst/>
              <a:latin typeface="+mn-lt"/>
              <a:ea typeface="+mn-ea"/>
              <a:cs typeface="+mn-cs"/>
            </a:endParaRPr>
          </a:p>
          <a:p>
            <a:pPr rtl="0"/>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Useful key words</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1010006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1. My Personal Support Network</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3190890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1830125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2542650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3703884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2. Katie and Jessica’s Possible Root Problems</a:t>
            </a:r>
            <a:endParaRPr lang="en-GB" b="0" dirty="0">
              <a:effectLst/>
            </a:endParaRPr>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1844447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6.png"/><Relationship Id="rId7" Type="http://schemas.openxmlformats.org/officeDocument/2006/relationships/diagramQuickStyle" Target="../diagrams/quickStyle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png"/><Relationship Id="rId9" Type="http://schemas.microsoft.com/office/2007/relationships/diagramDrawing" Target="../diagrams/drawing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2.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hyperlink" Target="https://www.themix.org.uk/" TargetMode="External"/><Relationship Id="rId3" Type="http://schemas.openxmlformats.org/officeDocument/2006/relationships/hyperlink" Target="https://www.safeproject.org.uk/youngPeople/about-SAFE.php" TargetMode="External"/><Relationship Id="rId7" Type="http://schemas.openxmlformats.org/officeDocument/2006/relationships/hyperlink" Target="https://www.youandco.org.uk/"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youngminds.org.uk/" TargetMode="External"/><Relationship Id="rId5" Type="http://schemas.openxmlformats.org/officeDocument/2006/relationships/hyperlink" Target="https://www.childline.org.uk/" TargetMode="External"/><Relationship Id="rId4" Type="http://schemas.openxmlformats.org/officeDocument/2006/relationships/hyperlink" Target="http://safestories.org/" TargetMode="External"/><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2.png"/><Relationship Id="rId4" Type="http://schemas.openxmlformats.org/officeDocument/2006/relationships/image" Target="../media/image8.png"/><Relationship Id="rId9" Type="http://schemas.openxmlformats.org/officeDocument/2006/relationships/hyperlink" Target="https://www.youtube.com/watch?v=dsnyCIavIE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Self-Harm</a:t>
            </a:r>
            <a:br>
              <a:rPr lang="en-US" sz="5400" dirty="0">
                <a:solidFill>
                  <a:srgbClr val="FFFFFF"/>
                </a:solidFill>
              </a:rPr>
            </a:br>
            <a:r>
              <a:rPr lang="en-US" sz="5400" dirty="0">
                <a:solidFill>
                  <a:srgbClr val="FFFFFF"/>
                </a:solidFill>
              </a:rPr>
              <a:t>Katie and Jessica – Lesson One</a:t>
            </a: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17474"/>
            <a:ext cx="6129089" cy="1532273"/>
          </a:xfrm>
          <a:prstGeom prst="rect">
            <a:avLst/>
          </a:prstGeom>
        </p:spPr>
      </p:pic>
      <p:pic>
        <p:nvPicPr>
          <p:cNvPr id="5" name="Picture 4">
            <a:extLst>
              <a:ext uri="{FF2B5EF4-FFF2-40B4-BE49-F238E27FC236}">
                <a16:creationId xmlns:a16="http://schemas.microsoft.com/office/drawing/2014/main" id="{BFA6F7C4-6995-0A4C-BC5F-3E4B0AC1145F}"/>
              </a:ext>
            </a:extLst>
          </p:cNvPr>
          <p:cNvPicPr>
            <a:picLocks noChangeAspect="1"/>
          </p:cNvPicPr>
          <p:nvPr/>
        </p:nvPicPr>
        <p:blipFill>
          <a:blip r:embed="rId5"/>
          <a:srcRect l="1152" r="1152"/>
          <a:stretch/>
        </p:blipFill>
        <p:spPr>
          <a:xfrm>
            <a:off x="6129089" y="436850"/>
            <a:ext cx="5650457" cy="31697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96127" y="407119"/>
            <a:ext cx="7315634" cy="914663"/>
          </a:xfrm>
        </p:spPr>
        <p:txBody>
          <a:bodyPr vert="horz" lIns="91440" tIns="45720" rIns="91440" bIns="45720" rtlCol="0" anchor="ctr">
            <a:normAutofit/>
          </a:bodyPr>
          <a:lstStyle/>
          <a:p>
            <a:r>
              <a:rPr lang="en-US" b="1" dirty="0">
                <a:solidFill>
                  <a:srgbClr val="18A7E0"/>
                </a:solidFill>
                <a:latin typeface="+mn-lt"/>
              </a:rPr>
              <a:t>Activity Three – Staying Safe</a:t>
            </a:r>
          </a:p>
        </p:txBody>
      </p:sp>
      <p:pic>
        <p:nvPicPr>
          <p:cNvPr id="19" name="Picture 18" descr="A picture containing clock&#10;&#10;Description automatically generated">
            <a:extLst>
              <a:ext uri="{FF2B5EF4-FFF2-40B4-BE49-F238E27FC236}">
                <a16:creationId xmlns:a16="http://schemas.microsoft.com/office/drawing/2014/main" id="{B28FC767-EF5B-5B4C-A762-BFE269346C1F}"/>
              </a:ext>
            </a:extLst>
          </p:cNvPr>
          <p:cNvPicPr>
            <a:picLocks noChangeAspect="1"/>
          </p:cNvPicPr>
          <p:nvPr/>
        </p:nvPicPr>
        <p:blipFill>
          <a:blip r:embed="rId4"/>
          <a:stretch>
            <a:fillRect/>
          </a:stretch>
        </p:blipFill>
        <p:spPr>
          <a:xfrm>
            <a:off x="8901376" y="0"/>
            <a:ext cx="3290624" cy="824087"/>
          </a:xfrm>
          <a:prstGeom prst="rect">
            <a:avLst/>
          </a:prstGeom>
        </p:spPr>
      </p:pic>
      <p:sp>
        <p:nvSpPr>
          <p:cNvPr id="8" name="Content Placeholder 2">
            <a:extLst>
              <a:ext uri="{FF2B5EF4-FFF2-40B4-BE49-F238E27FC236}">
                <a16:creationId xmlns:a16="http://schemas.microsoft.com/office/drawing/2014/main" id="{739AA619-37FB-FF4B-84BF-7367C7B79F55}"/>
              </a:ext>
            </a:extLst>
          </p:cNvPr>
          <p:cNvSpPr>
            <a:spLocks noGrp="1"/>
          </p:cNvSpPr>
          <p:nvPr>
            <p:ph idx="1"/>
          </p:nvPr>
        </p:nvSpPr>
        <p:spPr>
          <a:xfrm>
            <a:off x="296128" y="1231206"/>
            <a:ext cx="11599744" cy="1030570"/>
          </a:xfrm>
        </p:spPr>
        <p:txBody>
          <a:bodyPr vert="horz" lIns="91440" tIns="45720" rIns="91440" bIns="45720" rtlCol="0" anchor="ctr">
            <a:normAutofit/>
          </a:bodyPr>
          <a:lstStyle/>
          <a:p>
            <a:pPr marL="0" indent="0">
              <a:lnSpc>
                <a:spcPct val="110000"/>
              </a:lnSpc>
              <a:buNone/>
            </a:pPr>
            <a:r>
              <a:rPr lang="en-US" dirty="0"/>
              <a:t>If you or someone you know has ever thought about self harm or has self-harmed before, there are three ways that you can stay safe. </a:t>
            </a:r>
            <a:endParaRPr lang="en-US" dirty="0">
              <a:solidFill>
                <a:srgbClr val="18A7E0"/>
              </a:solidFill>
            </a:endParaRPr>
          </a:p>
        </p:txBody>
      </p:sp>
      <p:graphicFrame>
        <p:nvGraphicFramePr>
          <p:cNvPr id="5" name="Diagram 4">
            <a:extLst>
              <a:ext uri="{FF2B5EF4-FFF2-40B4-BE49-F238E27FC236}">
                <a16:creationId xmlns:a16="http://schemas.microsoft.com/office/drawing/2014/main" id="{294549ED-7FFE-194F-BA53-789E0135E04C}"/>
              </a:ext>
            </a:extLst>
          </p:cNvPr>
          <p:cNvGraphicFramePr/>
          <p:nvPr>
            <p:extLst>
              <p:ext uri="{D42A27DB-BD31-4B8C-83A1-F6EECF244321}">
                <p14:modId xmlns:p14="http://schemas.microsoft.com/office/powerpoint/2010/main" val="77439194"/>
              </p:ext>
            </p:extLst>
          </p:nvPr>
        </p:nvGraphicFramePr>
        <p:xfrm>
          <a:off x="2147329" y="1555771"/>
          <a:ext cx="8128000" cy="468931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Content Placeholder 2">
            <a:extLst>
              <a:ext uri="{FF2B5EF4-FFF2-40B4-BE49-F238E27FC236}">
                <a16:creationId xmlns:a16="http://schemas.microsoft.com/office/drawing/2014/main" id="{7CB6FDFE-F14B-8047-A313-8E4B7A0A52BE}"/>
              </a:ext>
            </a:extLst>
          </p:cNvPr>
          <p:cNvSpPr txBox="1">
            <a:spLocks/>
          </p:cNvSpPr>
          <p:nvPr/>
        </p:nvSpPr>
        <p:spPr>
          <a:xfrm>
            <a:off x="296127" y="5066532"/>
            <a:ext cx="11830403" cy="1791468"/>
          </a:xfrm>
          <a:prstGeom prst="rect">
            <a:avLst/>
          </a:prstGeom>
          <a:noFill/>
        </p:spPr>
        <p:txBody>
          <a:bodyPr vert="horz" lIns="91440" tIns="45720" rIns="91440" bIns="45720" rtlCol="0" anchor="ct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4500" dirty="0"/>
          </a:p>
          <a:p>
            <a:pPr marL="0" indent="0">
              <a:buFont typeface="Arial" panose="020B0604020202020204" pitchFamily="34" charset="0"/>
              <a:buNone/>
            </a:pPr>
            <a:r>
              <a:rPr lang="en-US" sz="4500" b="1" dirty="0">
                <a:solidFill>
                  <a:srgbClr val="18A7E0"/>
                </a:solidFill>
              </a:rPr>
              <a:t>Discuss: </a:t>
            </a:r>
          </a:p>
          <a:p>
            <a:r>
              <a:rPr lang="en-US" sz="4500" dirty="0"/>
              <a:t>Who do you think Katie and Jessica have in their personal support networks?</a:t>
            </a:r>
          </a:p>
          <a:p>
            <a:r>
              <a:rPr lang="en-US" sz="4500" dirty="0"/>
              <a:t>At what point should Katie have spoken to someone about her feelings?</a:t>
            </a:r>
          </a:p>
          <a:p>
            <a:endParaRPr lang="en-US" dirty="0"/>
          </a:p>
        </p:txBody>
      </p:sp>
    </p:spTree>
    <p:extLst>
      <p:ext uri="{BB962C8B-B14F-4D97-AF65-F5344CB8AC3E}">
        <p14:creationId xmlns:p14="http://schemas.microsoft.com/office/powerpoint/2010/main" val="1620549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Graphic spid="5" grpId="0">
        <p:bldAsOne/>
      </p:bldGraphic>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lock&#10;&#10;Description automatically generated">
            <a:extLst>
              <a:ext uri="{FF2B5EF4-FFF2-40B4-BE49-F238E27FC236}">
                <a16:creationId xmlns:a16="http://schemas.microsoft.com/office/drawing/2014/main" id="{05ABE87F-D3BE-C844-945D-605D4ACD8873}"/>
              </a:ext>
            </a:extLst>
          </p:cNvPr>
          <p:cNvPicPr>
            <a:picLocks noChangeAspect="1"/>
          </p:cNvPicPr>
          <p:nvPr/>
        </p:nvPicPr>
        <p:blipFill rotWithShape="1">
          <a:blip r:embed="rId3">
            <a:alphaModFix/>
          </a:blip>
          <a:srcRect l="5314" r="54879"/>
          <a:stretch/>
        </p:blipFill>
        <p:spPr>
          <a:xfrm>
            <a:off x="6083786" y="-168316"/>
            <a:ext cx="6261330" cy="3932313"/>
          </a:xfrm>
          <a:prstGeom prst="rect">
            <a:avLst/>
          </a:prstGeom>
          <a:solidFill>
            <a:schemeClr val="bg1">
              <a:alpha val="53000"/>
            </a:schemeClr>
          </a:solidFill>
          <a:effectLst>
            <a:softEdge rad="533400"/>
          </a:effectLst>
        </p:spPr>
      </p:pic>
      <p:pic>
        <p:nvPicPr>
          <p:cNvPr id="3" name="Picture 2">
            <a:extLst>
              <a:ext uri="{FF2B5EF4-FFF2-40B4-BE49-F238E27FC236}">
                <a16:creationId xmlns:a16="http://schemas.microsoft.com/office/drawing/2014/main" id="{23CBF9E8-FFA8-BF4C-B273-7C2E36593E53}"/>
              </a:ext>
            </a:extLst>
          </p:cNvPr>
          <p:cNvPicPr>
            <a:picLocks noChangeAspect="1"/>
          </p:cNvPicPr>
          <p:nvPr/>
        </p:nvPicPr>
        <p:blipFill>
          <a:blip r:embed="rId4"/>
          <a:srcRect l="9824" r="9824"/>
          <a:stretch/>
        </p:blipFill>
        <p:spPr>
          <a:xfrm>
            <a:off x="6089904" y="2487166"/>
            <a:ext cx="6263640" cy="4215384"/>
          </a:xfrm>
          <a:prstGeom prst="rect">
            <a:avLst/>
          </a:prstGeom>
          <a:effectLst>
            <a:softEdge rad="533400"/>
          </a:effectLst>
        </p:spPr>
      </p:pic>
      <p:pic>
        <p:nvPicPr>
          <p:cNvPr id="34" name="Picture 33">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Title 3">
            <a:extLst>
              <a:ext uri="{FF2B5EF4-FFF2-40B4-BE49-F238E27FC236}">
                <a16:creationId xmlns:a16="http://schemas.microsoft.com/office/drawing/2014/main" id="{E5A6A856-4046-9340-8373-474C9A9610BC}"/>
              </a:ext>
            </a:extLst>
          </p:cNvPr>
          <p:cNvSpPr>
            <a:spLocks noGrp="1"/>
          </p:cNvSpPr>
          <p:nvPr>
            <p:ph type="title"/>
          </p:nvPr>
        </p:nvSpPr>
        <p:spPr>
          <a:xfrm>
            <a:off x="385273" y="372728"/>
            <a:ext cx="5895605" cy="766524"/>
          </a:xfrm>
        </p:spPr>
        <p:txBody>
          <a:bodyPr>
            <a:normAutofit/>
          </a:bodyPr>
          <a:lstStyle/>
          <a:p>
            <a:r>
              <a:rPr lang="en-US" sz="4000" b="1" dirty="0">
                <a:solidFill>
                  <a:srgbClr val="18A7E0"/>
                </a:solidFill>
                <a:latin typeface="+mn-lt"/>
              </a:rPr>
              <a:t>Speaking to Trusted Adults</a:t>
            </a:r>
          </a:p>
        </p:txBody>
      </p:sp>
      <p:sp>
        <p:nvSpPr>
          <p:cNvPr id="26" name="Content Placeholder 2">
            <a:extLst>
              <a:ext uri="{FF2B5EF4-FFF2-40B4-BE49-F238E27FC236}">
                <a16:creationId xmlns:a16="http://schemas.microsoft.com/office/drawing/2014/main" id="{C75A66A3-7909-4C42-A300-7055F1B4B56E}"/>
              </a:ext>
            </a:extLst>
          </p:cNvPr>
          <p:cNvSpPr>
            <a:spLocks noGrp="1"/>
          </p:cNvSpPr>
          <p:nvPr>
            <p:ph idx="1"/>
          </p:nvPr>
        </p:nvSpPr>
        <p:spPr>
          <a:xfrm>
            <a:off x="385273" y="1139252"/>
            <a:ext cx="6045507" cy="5346020"/>
          </a:xfrm>
        </p:spPr>
        <p:txBody>
          <a:bodyPr vert="horz" wrap="square" lIns="90000" tIns="45720" rIns="91440" bIns="45720" rtlCol="0" anchor="ctr">
            <a:normAutofit fontScale="92500" lnSpcReduction="10000"/>
          </a:bodyPr>
          <a:lstStyle/>
          <a:p>
            <a:pPr>
              <a:lnSpc>
                <a:spcPct val="110000"/>
              </a:lnSpc>
            </a:pPr>
            <a:r>
              <a:rPr lang="en-US" sz="2400" dirty="0">
                <a:solidFill>
                  <a:srgbClr val="000000"/>
                </a:solidFill>
              </a:rPr>
              <a:t>Remember, there are people who can help keep you safe. </a:t>
            </a:r>
            <a:r>
              <a:rPr lang="en-US" sz="2400" b="1" dirty="0">
                <a:solidFill>
                  <a:srgbClr val="000000"/>
                </a:solidFill>
              </a:rPr>
              <a:t>It is always better to ask a trusted adult for help rather than keep it to yourself. </a:t>
            </a:r>
          </a:p>
          <a:p>
            <a:pPr>
              <a:lnSpc>
                <a:spcPct val="110000"/>
              </a:lnSpc>
            </a:pPr>
            <a:endParaRPr lang="en-US" sz="2400" dirty="0">
              <a:solidFill>
                <a:srgbClr val="000000"/>
              </a:solidFill>
            </a:endParaRPr>
          </a:p>
          <a:p>
            <a:pPr>
              <a:lnSpc>
                <a:spcPct val="110000"/>
              </a:lnSpc>
            </a:pPr>
            <a:r>
              <a:rPr lang="en-US" sz="2400" dirty="0">
                <a:solidFill>
                  <a:srgbClr val="000000"/>
                </a:solidFill>
              </a:rPr>
              <a:t>For example, the trusted adult Katie referred to was from the organization: </a:t>
            </a:r>
            <a:r>
              <a:rPr lang="en-US" sz="2400" b="1" dirty="0">
                <a:solidFill>
                  <a:srgbClr val="000000"/>
                </a:solidFill>
              </a:rPr>
              <a:t>Safe</a:t>
            </a:r>
            <a:r>
              <a:rPr lang="en-US" sz="2400" dirty="0">
                <a:solidFill>
                  <a:srgbClr val="000000"/>
                </a:solidFill>
              </a:rPr>
              <a:t>.</a:t>
            </a:r>
          </a:p>
          <a:p>
            <a:pPr>
              <a:lnSpc>
                <a:spcPct val="110000"/>
              </a:lnSpc>
            </a:pPr>
            <a:endParaRPr lang="en-US" sz="2400" dirty="0">
              <a:solidFill>
                <a:srgbClr val="000000"/>
              </a:solidFill>
            </a:endParaRPr>
          </a:p>
          <a:p>
            <a:pPr>
              <a:lnSpc>
                <a:spcPct val="110000"/>
              </a:lnSpc>
            </a:pPr>
            <a:r>
              <a:rPr lang="en-US" sz="2400" dirty="0">
                <a:solidFill>
                  <a:srgbClr val="000000"/>
                </a:solidFill>
              </a:rPr>
              <a:t>Safe can offer a variety of support. For example, in 1-1 sessions like Katie had, she would have received </a:t>
            </a:r>
            <a:r>
              <a:rPr lang="en-US" sz="2400" b="1" dirty="0">
                <a:solidFill>
                  <a:srgbClr val="000000"/>
                </a:solidFill>
              </a:rPr>
              <a:t>practical and emotional support</a:t>
            </a:r>
            <a:r>
              <a:rPr lang="en-US" sz="2400" dirty="0">
                <a:solidFill>
                  <a:srgbClr val="000000"/>
                </a:solidFill>
              </a:rPr>
              <a:t>. For Katie, being able to talk about how she was feeling, and what situations were making her feel unable to cope in a healthy way. </a:t>
            </a:r>
          </a:p>
        </p:txBody>
      </p:sp>
    </p:spTree>
    <p:extLst>
      <p:ext uri="{BB962C8B-B14F-4D97-AF65-F5344CB8AC3E}">
        <p14:creationId xmlns:p14="http://schemas.microsoft.com/office/powerpoint/2010/main" val="153779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AABAE54-DB35-214C-BB35-FB23BB41DE44}"/>
              </a:ext>
            </a:extLst>
          </p:cNvPr>
          <p:cNvPicPr>
            <a:picLocks noGrp="1" noChangeAspect="1"/>
          </p:cNvPicPr>
          <p:nvPr>
            <p:ph idx="1"/>
          </p:nvPr>
        </p:nvPicPr>
        <p:blipFill>
          <a:blip r:embed="rId3"/>
          <a:srcRect t="22344" b="22344"/>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11" name="Rectangle 10">
            <a:extLst>
              <a:ext uri="{FF2B5EF4-FFF2-40B4-BE49-F238E27FC236}">
                <a16:creationId xmlns:a16="http://schemas.microsoft.com/office/drawing/2014/main" id="{EFA0BF00-E724-FC4C-A9BF-C3D45984E247}"/>
              </a:ext>
            </a:extLst>
          </p:cNvPr>
          <p:cNvSpPr/>
          <p:nvPr/>
        </p:nvSpPr>
        <p:spPr>
          <a:xfrm>
            <a:off x="543697" y="3978876"/>
            <a:ext cx="11165699" cy="2226661"/>
          </a:xfrm>
          <a:prstGeom prst="rect">
            <a:avLst/>
          </a:prstGeom>
        </p:spPr>
        <p:txBody>
          <a:bodyPr vert="horz" lIns="91440" tIns="45720" rIns="91440" bIns="45720" rtlCol="0" anchor="ctr">
            <a:normAutofit/>
          </a:bodyPr>
          <a:lstStyle/>
          <a:p>
            <a:pPr marL="114300" algn="ctr">
              <a:spcAft>
                <a:spcPts val="600"/>
              </a:spcAft>
            </a:pPr>
            <a:r>
              <a:rPr lang="en-US" sz="4400" dirty="0">
                <a:solidFill>
                  <a:srgbClr val="18A7E0"/>
                </a:solidFill>
              </a:rPr>
              <a:t>Go back to your personal support network and see if there is anyone else you would now add to your own network.</a:t>
            </a:r>
          </a:p>
        </p:txBody>
      </p:sp>
    </p:spTree>
    <p:extLst>
      <p:ext uri="{BB962C8B-B14F-4D97-AF65-F5344CB8AC3E}">
        <p14:creationId xmlns:p14="http://schemas.microsoft.com/office/powerpoint/2010/main" val="2365278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AABAE54-DB35-214C-BB35-FB23BB41DE44}"/>
              </a:ext>
            </a:extLst>
          </p:cNvPr>
          <p:cNvPicPr>
            <a:picLocks noGrp="1" noChangeAspect="1"/>
          </p:cNvPicPr>
          <p:nvPr>
            <p:ph idx="1"/>
          </p:nvPr>
        </p:nvPicPr>
        <p:blipFill>
          <a:blip r:embed="rId3"/>
          <a:srcRect l="6703" r="6703"/>
          <a:stretch/>
        </p:blipFill>
        <p:spPr>
          <a:xfrm>
            <a:off x="20" y="10"/>
            <a:ext cx="6105116" cy="4191736"/>
          </a:xfrm>
          <a:custGeom>
            <a:avLst/>
            <a:gdLst/>
            <a:ahLst/>
            <a:cxnLst/>
            <a:rect l="l" t="t" r="r" b="b"/>
            <a:pathLst>
              <a:path w="6105136" h="4191746">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007468" y="4190779"/>
                  <a:pt x="1790648" y="4201115"/>
                  <a:pt x="1535079" y="4190306"/>
                </a:cubicBez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pic>
      <p:pic>
        <p:nvPicPr>
          <p:cNvPr id="20" name="Content Placeholder 4">
            <a:extLst>
              <a:ext uri="{FF2B5EF4-FFF2-40B4-BE49-F238E27FC236}">
                <a16:creationId xmlns:a16="http://schemas.microsoft.com/office/drawing/2014/main" id="{EE571782-FB6D-B64E-AE0C-72ED82297F8C}"/>
              </a:ext>
            </a:extLst>
          </p:cNvPr>
          <p:cNvPicPr>
            <a:picLocks noChangeAspect="1"/>
          </p:cNvPicPr>
          <p:nvPr/>
        </p:nvPicPr>
        <p:blipFill>
          <a:blip r:embed="rId4"/>
          <a:srcRect t="6098" b="6098"/>
          <a:stretch/>
        </p:blipFill>
        <p:spPr>
          <a:xfrm>
            <a:off x="532559" y="4360754"/>
            <a:ext cx="5414116" cy="2553582"/>
          </a:xfrm>
          <a:custGeom>
            <a:avLst/>
            <a:gdLst/>
            <a:ahLst/>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pic>
      <p:sp>
        <p:nvSpPr>
          <p:cNvPr id="6" name="Title 1">
            <a:extLst>
              <a:ext uri="{FF2B5EF4-FFF2-40B4-BE49-F238E27FC236}">
                <a16:creationId xmlns:a16="http://schemas.microsoft.com/office/drawing/2014/main" id="{25215A8C-C825-2147-AC52-89A4FA36037C}"/>
              </a:ext>
            </a:extLst>
          </p:cNvPr>
          <p:cNvSpPr>
            <a:spLocks noGrp="1"/>
          </p:cNvSpPr>
          <p:nvPr>
            <p:ph type="title"/>
          </p:nvPr>
        </p:nvSpPr>
        <p:spPr>
          <a:xfrm>
            <a:off x="5946675" y="361545"/>
            <a:ext cx="6344774" cy="847078"/>
          </a:xfrm>
        </p:spPr>
        <p:txBody>
          <a:bodyPr vert="horz" lIns="91440" tIns="45720" rIns="91440" bIns="45720" rtlCol="0">
            <a:normAutofit fontScale="90000"/>
          </a:bodyPr>
          <a:lstStyle/>
          <a:p>
            <a:r>
              <a:rPr lang="en-US" b="1" dirty="0">
                <a:solidFill>
                  <a:srgbClr val="18A7E0"/>
                </a:solidFill>
                <a:latin typeface="+mn-lt"/>
              </a:rPr>
              <a:t>Alternative Coping Strategies</a:t>
            </a:r>
          </a:p>
        </p:txBody>
      </p:sp>
      <p:pic>
        <p:nvPicPr>
          <p:cNvPr id="8" name="Picture 7" descr="A picture containing clock&#10;&#10;Description automatically generated">
            <a:extLst>
              <a:ext uri="{FF2B5EF4-FFF2-40B4-BE49-F238E27FC236}">
                <a16:creationId xmlns:a16="http://schemas.microsoft.com/office/drawing/2014/main" id="{30365562-DEFE-3340-B548-2F36D16203EB}"/>
              </a:ext>
            </a:extLst>
          </p:cNvPr>
          <p:cNvPicPr>
            <a:picLocks noChangeAspect="1"/>
          </p:cNvPicPr>
          <p:nvPr/>
        </p:nvPicPr>
        <p:blipFill>
          <a:blip r:embed="rId5"/>
          <a:stretch>
            <a:fillRect/>
          </a:stretch>
        </p:blipFill>
        <p:spPr>
          <a:xfrm>
            <a:off x="9594674" y="6207539"/>
            <a:ext cx="2597326" cy="650461"/>
          </a:xfrm>
          <a:prstGeom prst="rect">
            <a:avLst/>
          </a:prstGeom>
          <a:solidFill>
            <a:schemeClr val="bg1">
              <a:alpha val="29000"/>
            </a:schemeClr>
          </a:solidFill>
        </p:spPr>
      </p:pic>
      <p:pic>
        <p:nvPicPr>
          <p:cNvPr id="9" name="Content Placeholder 4">
            <a:extLst>
              <a:ext uri="{FF2B5EF4-FFF2-40B4-BE49-F238E27FC236}">
                <a16:creationId xmlns:a16="http://schemas.microsoft.com/office/drawing/2014/main" id="{705EA684-022F-DB46-9175-2FE23336A774}"/>
              </a:ext>
            </a:extLst>
          </p:cNvPr>
          <p:cNvPicPr>
            <a:picLocks noChangeAspect="1"/>
          </p:cNvPicPr>
          <p:nvPr/>
        </p:nvPicPr>
        <p:blipFill>
          <a:blip r:embed="rId6"/>
          <a:srcRect l="10269" r="10269"/>
          <a:stretch/>
        </p:blipFill>
        <p:spPr>
          <a:xfrm>
            <a:off x="20" y="0"/>
            <a:ext cx="6105116" cy="4191736"/>
          </a:xfrm>
          <a:custGeom>
            <a:avLst/>
            <a:gdLst/>
            <a:ahLst/>
            <a:cxnLst/>
            <a:rect l="l" t="t" r="r" b="b"/>
            <a:pathLst>
              <a:path w="6105136" h="4191746">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007468" y="4190779"/>
                  <a:pt x="1790648" y="4201115"/>
                  <a:pt x="1535079" y="4190306"/>
                </a:cubicBez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pic>
      <p:pic>
        <p:nvPicPr>
          <p:cNvPr id="10" name="Content Placeholder 4">
            <a:extLst>
              <a:ext uri="{FF2B5EF4-FFF2-40B4-BE49-F238E27FC236}">
                <a16:creationId xmlns:a16="http://schemas.microsoft.com/office/drawing/2014/main" id="{206CC631-F185-A744-B781-A5AF50AD4934}"/>
              </a:ext>
            </a:extLst>
          </p:cNvPr>
          <p:cNvPicPr>
            <a:picLocks noChangeAspect="1"/>
          </p:cNvPicPr>
          <p:nvPr/>
        </p:nvPicPr>
        <p:blipFill>
          <a:blip r:embed="rId7"/>
          <a:srcRect l="10569" r="10569"/>
          <a:stretch/>
        </p:blipFill>
        <p:spPr>
          <a:xfrm>
            <a:off x="20" y="10"/>
            <a:ext cx="6105116" cy="4191736"/>
          </a:xfrm>
          <a:custGeom>
            <a:avLst/>
            <a:gdLst/>
            <a:ahLst/>
            <a:cxnLst/>
            <a:rect l="l" t="t" r="r" b="b"/>
            <a:pathLst>
              <a:path w="6105136" h="4191746">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007468" y="4190779"/>
                  <a:pt x="1790648" y="4201115"/>
                  <a:pt x="1535079" y="4190306"/>
                </a:cubicBez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pic>
      <p:sp>
        <p:nvSpPr>
          <p:cNvPr id="12" name="Content Placeholder 2">
            <a:extLst>
              <a:ext uri="{FF2B5EF4-FFF2-40B4-BE49-F238E27FC236}">
                <a16:creationId xmlns:a16="http://schemas.microsoft.com/office/drawing/2014/main" id="{87A9E686-BB1D-8941-ACEE-3EA5A9D8D9ED}"/>
              </a:ext>
            </a:extLst>
          </p:cNvPr>
          <p:cNvSpPr txBox="1">
            <a:spLocks/>
          </p:cNvSpPr>
          <p:nvPr/>
        </p:nvSpPr>
        <p:spPr>
          <a:xfrm>
            <a:off x="5946673" y="1221492"/>
            <a:ext cx="6105117" cy="5324146"/>
          </a:xfrm>
          <a:prstGeom prst="rect">
            <a:avLst/>
          </a:prstGeom>
        </p:spPr>
        <p:txBody>
          <a:bodyPr vert="horz" lIns="91440" tIns="45720" rIns="91440" bIns="45720" rtlCol="0" anchor="ct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GB" sz="3400" dirty="0">
                <a:solidFill>
                  <a:srgbClr val="000000"/>
                </a:solidFill>
              </a:rPr>
              <a:t>Having alternative coping strategies are really useful. There are two different types strategies that can help you cope with root problems:</a:t>
            </a:r>
          </a:p>
          <a:p>
            <a:pPr lvl="1">
              <a:lnSpc>
                <a:spcPct val="120000"/>
              </a:lnSpc>
            </a:pPr>
            <a:r>
              <a:rPr lang="en-GB" sz="3000" dirty="0">
                <a:solidFill>
                  <a:srgbClr val="000000"/>
                </a:solidFill>
              </a:rPr>
              <a:t>Things </a:t>
            </a:r>
            <a:r>
              <a:rPr lang="en-GB" sz="3000" dirty="0">
                <a:solidFill>
                  <a:srgbClr val="18A7E0"/>
                </a:solidFill>
              </a:rPr>
              <a:t>you can do</a:t>
            </a:r>
            <a:r>
              <a:rPr lang="en-GB" sz="3000" dirty="0">
                <a:solidFill>
                  <a:srgbClr val="000000"/>
                </a:solidFill>
              </a:rPr>
              <a:t> to help yourself </a:t>
            </a:r>
          </a:p>
          <a:p>
            <a:pPr lvl="1">
              <a:lnSpc>
                <a:spcPct val="120000"/>
              </a:lnSpc>
            </a:pPr>
            <a:r>
              <a:rPr lang="en-GB" sz="3000" dirty="0">
                <a:solidFill>
                  <a:srgbClr val="000000"/>
                </a:solidFill>
              </a:rPr>
              <a:t>Things that </a:t>
            </a:r>
            <a:r>
              <a:rPr lang="en-GB" sz="3000" dirty="0">
                <a:solidFill>
                  <a:srgbClr val="18A7E0"/>
                </a:solidFill>
              </a:rPr>
              <a:t>other people can do </a:t>
            </a:r>
            <a:r>
              <a:rPr lang="en-GB" sz="3000" dirty="0">
                <a:solidFill>
                  <a:srgbClr val="000000"/>
                </a:solidFill>
              </a:rPr>
              <a:t>for you</a:t>
            </a:r>
          </a:p>
          <a:p>
            <a:pPr marL="457200" lvl="1" indent="0">
              <a:lnSpc>
                <a:spcPct val="120000"/>
              </a:lnSpc>
              <a:buFont typeface="Arial" panose="020B0604020202020204" pitchFamily="34" charset="0"/>
              <a:buNone/>
            </a:pPr>
            <a:endParaRPr lang="en-GB" sz="3000" dirty="0">
              <a:solidFill>
                <a:srgbClr val="000000"/>
              </a:solidFill>
            </a:endParaRPr>
          </a:p>
          <a:p>
            <a:pPr>
              <a:lnSpc>
                <a:spcPct val="120000"/>
              </a:lnSpc>
            </a:pPr>
            <a:r>
              <a:rPr lang="en-GB" sz="3400" dirty="0">
                <a:solidFill>
                  <a:srgbClr val="000000"/>
                </a:solidFill>
              </a:rPr>
              <a:t>Remember, a root problem is the underlying reason why we might behave in certain ways that are not healthy or safe. </a:t>
            </a:r>
          </a:p>
          <a:p>
            <a:pPr>
              <a:lnSpc>
                <a:spcPct val="120000"/>
              </a:lnSpc>
            </a:pPr>
            <a:endParaRPr lang="en-GB" sz="3400" dirty="0">
              <a:solidFill>
                <a:srgbClr val="000000"/>
              </a:solidFill>
            </a:endParaRPr>
          </a:p>
          <a:p>
            <a:pPr>
              <a:lnSpc>
                <a:spcPct val="120000"/>
              </a:lnSpc>
            </a:pPr>
            <a:r>
              <a:rPr lang="en-GB" sz="3400" dirty="0">
                <a:solidFill>
                  <a:srgbClr val="000000"/>
                </a:solidFill>
              </a:rPr>
              <a:t>Being a good friend to someone can help boost their </a:t>
            </a:r>
            <a:r>
              <a:rPr lang="en-GB" sz="3400" dirty="0">
                <a:solidFill>
                  <a:srgbClr val="18A7E0"/>
                </a:solidFill>
              </a:rPr>
              <a:t>self-esteem</a:t>
            </a:r>
            <a:r>
              <a:rPr lang="en-GB" sz="3400" dirty="0">
                <a:solidFill>
                  <a:srgbClr val="000000"/>
                </a:solidFill>
              </a:rPr>
              <a:t>. When someone has healthy self-esteem they are more positive about themselves and they are able to cope better with the challenges that life can sometimes throw at us. </a:t>
            </a:r>
            <a:br>
              <a:rPr lang="en-GB" dirty="0"/>
            </a:br>
            <a:endParaRPr lang="en-GB" dirty="0">
              <a:solidFill>
                <a:srgbClr val="000000"/>
              </a:solidFill>
            </a:endParaRPr>
          </a:p>
        </p:txBody>
      </p:sp>
    </p:spTree>
    <p:extLst>
      <p:ext uri="{BB962C8B-B14F-4D97-AF65-F5344CB8AC3E}">
        <p14:creationId xmlns:p14="http://schemas.microsoft.com/office/powerpoint/2010/main" val="4136340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6479" r="6479"/>
          <a:stretch/>
        </p:blipFill>
        <p:spPr>
          <a:xfrm>
            <a:off x="6083786" y="-168316"/>
            <a:ext cx="6261330" cy="3932313"/>
          </a:xfrm>
          <a:prstGeom prst="rect">
            <a:avLst/>
          </a:prstGeom>
          <a:effectLst>
            <a:softEdge rad="533400"/>
          </a:effectLst>
        </p:spPr>
      </p:pic>
      <p:pic>
        <p:nvPicPr>
          <p:cNvPr id="5" name="Picture 4">
            <a:extLst>
              <a:ext uri="{FF2B5EF4-FFF2-40B4-BE49-F238E27FC236}">
                <a16:creationId xmlns:a16="http://schemas.microsoft.com/office/drawing/2014/main" id="{0B000F4A-E487-A741-AF29-E335C3FADCF9}"/>
              </a:ext>
            </a:extLst>
          </p:cNvPr>
          <p:cNvPicPr>
            <a:picLocks noChangeAspect="1"/>
          </p:cNvPicPr>
          <p:nvPr/>
        </p:nvPicPr>
        <p:blipFill>
          <a:blip r:embed="rId4"/>
          <a:srcRect l="9231" r="9231"/>
          <a:stretch/>
        </p:blipFill>
        <p:spPr>
          <a:xfrm>
            <a:off x="6089904" y="2487166"/>
            <a:ext cx="6263640" cy="4215384"/>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1365" y="306633"/>
            <a:ext cx="4087844" cy="808261"/>
          </a:xfrm>
        </p:spPr>
        <p:txBody>
          <a:bodyPr vert="horz" lIns="91440" tIns="45720" rIns="91440" bIns="45720" rtlCol="0">
            <a:normAutofit/>
          </a:bodyPr>
          <a:lstStyle/>
          <a:p>
            <a:r>
              <a:rPr lang="en-US" sz="4000" b="1" dirty="0">
                <a:solidFill>
                  <a:srgbClr val="18A7E0"/>
                </a:solidFill>
                <a:latin typeface="+mn-lt"/>
              </a:rPr>
              <a:t>Activity Four</a:t>
            </a:r>
          </a:p>
        </p:txBody>
      </p:sp>
      <p:pic>
        <p:nvPicPr>
          <p:cNvPr id="8" name="Picture 7" descr="A picture containing clock&#10;&#10;Description automatically generated">
            <a:extLst>
              <a:ext uri="{FF2B5EF4-FFF2-40B4-BE49-F238E27FC236}">
                <a16:creationId xmlns:a16="http://schemas.microsoft.com/office/drawing/2014/main" id="{4DDFCFD8-C983-F74E-A08E-B75872DF2B55}"/>
              </a:ext>
            </a:extLst>
          </p:cNvPr>
          <p:cNvPicPr>
            <a:picLocks noChangeAspect="1"/>
          </p:cNvPicPr>
          <p:nvPr/>
        </p:nvPicPr>
        <p:blipFill>
          <a:blip r:embed="rId5"/>
          <a:stretch>
            <a:fillRect/>
          </a:stretch>
        </p:blipFill>
        <p:spPr>
          <a:xfrm>
            <a:off x="9594674" y="6207539"/>
            <a:ext cx="2597326" cy="650461"/>
          </a:xfrm>
          <a:prstGeom prst="rect">
            <a:avLst/>
          </a:prstGeom>
          <a:solidFill>
            <a:schemeClr val="bg1">
              <a:alpha val="29000"/>
            </a:schemeClr>
          </a:solidFill>
        </p:spPr>
      </p:pic>
      <p:pic>
        <p:nvPicPr>
          <p:cNvPr id="9" name="Picture 8">
            <a:extLst>
              <a:ext uri="{FF2B5EF4-FFF2-40B4-BE49-F238E27FC236}">
                <a16:creationId xmlns:a16="http://schemas.microsoft.com/office/drawing/2014/main" id="{88DB02FE-1ED4-1F44-B226-B7B952526BD9}"/>
              </a:ext>
            </a:extLst>
          </p:cNvPr>
          <p:cNvPicPr>
            <a:picLocks noChangeAspect="1"/>
          </p:cNvPicPr>
          <p:nvPr/>
        </p:nvPicPr>
        <p:blipFill>
          <a:blip r:embed="rId6"/>
          <a:srcRect l="6948" r="6948"/>
          <a:stretch/>
        </p:blipFill>
        <p:spPr>
          <a:xfrm>
            <a:off x="6089904" y="-153326"/>
            <a:ext cx="6261330" cy="3932313"/>
          </a:xfrm>
          <a:prstGeom prst="rect">
            <a:avLst/>
          </a:prstGeom>
          <a:effectLst>
            <a:softEdge rad="533400"/>
          </a:effectLst>
        </p:spPr>
      </p:pic>
      <p:sp>
        <p:nvSpPr>
          <p:cNvPr id="10" name="Title 1">
            <a:extLst>
              <a:ext uri="{FF2B5EF4-FFF2-40B4-BE49-F238E27FC236}">
                <a16:creationId xmlns:a16="http://schemas.microsoft.com/office/drawing/2014/main" id="{196BB195-80D8-7042-B54B-025C4E3255CB}"/>
              </a:ext>
            </a:extLst>
          </p:cNvPr>
          <p:cNvSpPr txBox="1">
            <a:spLocks/>
          </p:cNvSpPr>
          <p:nvPr/>
        </p:nvSpPr>
        <p:spPr>
          <a:xfrm>
            <a:off x="221365" y="1114894"/>
            <a:ext cx="6261330" cy="3473435"/>
          </a:xfrm>
          <a:custGeom>
            <a:avLst/>
            <a:gdLst>
              <a:gd name="connsiteX0" fmla="*/ 0 w 6261330"/>
              <a:gd name="connsiteY0" fmla="*/ 0 h 3473435"/>
              <a:gd name="connsiteX1" fmla="*/ 633090 w 6261330"/>
              <a:gd name="connsiteY1" fmla="*/ 0 h 3473435"/>
              <a:gd name="connsiteX2" fmla="*/ 1140953 w 6261330"/>
              <a:gd name="connsiteY2" fmla="*/ 0 h 3473435"/>
              <a:gd name="connsiteX3" fmla="*/ 1961883 w 6261330"/>
              <a:gd name="connsiteY3" fmla="*/ 0 h 3473435"/>
              <a:gd name="connsiteX4" fmla="*/ 2594973 w 6261330"/>
              <a:gd name="connsiteY4" fmla="*/ 0 h 3473435"/>
              <a:gd name="connsiteX5" fmla="*/ 3228063 w 6261330"/>
              <a:gd name="connsiteY5" fmla="*/ 0 h 3473435"/>
              <a:gd name="connsiteX6" fmla="*/ 4048993 w 6261330"/>
              <a:gd name="connsiteY6" fmla="*/ 0 h 3473435"/>
              <a:gd name="connsiteX7" fmla="*/ 4619470 w 6261330"/>
              <a:gd name="connsiteY7" fmla="*/ 0 h 3473435"/>
              <a:gd name="connsiteX8" fmla="*/ 5440400 w 6261330"/>
              <a:gd name="connsiteY8" fmla="*/ 0 h 3473435"/>
              <a:gd name="connsiteX9" fmla="*/ 6261330 w 6261330"/>
              <a:gd name="connsiteY9" fmla="*/ 0 h 3473435"/>
              <a:gd name="connsiteX10" fmla="*/ 6261330 w 6261330"/>
              <a:gd name="connsiteY10" fmla="*/ 694687 h 3473435"/>
              <a:gd name="connsiteX11" fmla="*/ 6261330 w 6261330"/>
              <a:gd name="connsiteY11" fmla="*/ 1389374 h 3473435"/>
              <a:gd name="connsiteX12" fmla="*/ 6261330 w 6261330"/>
              <a:gd name="connsiteY12" fmla="*/ 2118795 h 3473435"/>
              <a:gd name="connsiteX13" fmla="*/ 6261330 w 6261330"/>
              <a:gd name="connsiteY13" fmla="*/ 2709279 h 3473435"/>
              <a:gd name="connsiteX14" fmla="*/ 6261330 w 6261330"/>
              <a:gd name="connsiteY14" fmla="*/ 3473435 h 3473435"/>
              <a:gd name="connsiteX15" fmla="*/ 5565627 w 6261330"/>
              <a:gd name="connsiteY15" fmla="*/ 3473435 h 3473435"/>
              <a:gd name="connsiteX16" fmla="*/ 4869923 w 6261330"/>
              <a:gd name="connsiteY16" fmla="*/ 3473435 h 3473435"/>
              <a:gd name="connsiteX17" fmla="*/ 4048993 w 6261330"/>
              <a:gd name="connsiteY17" fmla="*/ 3473435 h 3473435"/>
              <a:gd name="connsiteX18" fmla="*/ 3353290 w 6261330"/>
              <a:gd name="connsiteY18" fmla="*/ 3473435 h 3473435"/>
              <a:gd name="connsiteX19" fmla="*/ 2845427 w 6261330"/>
              <a:gd name="connsiteY19" fmla="*/ 3473435 h 3473435"/>
              <a:gd name="connsiteX20" fmla="*/ 2274950 w 6261330"/>
              <a:gd name="connsiteY20" fmla="*/ 3473435 h 3473435"/>
              <a:gd name="connsiteX21" fmla="*/ 1454020 w 6261330"/>
              <a:gd name="connsiteY21" fmla="*/ 3473435 h 3473435"/>
              <a:gd name="connsiteX22" fmla="*/ 758317 w 6261330"/>
              <a:gd name="connsiteY22" fmla="*/ 3473435 h 3473435"/>
              <a:gd name="connsiteX23" fmla="*/ 0 w 6261330"/>
              <a:gd name="connsiteY23" fmla="*/ 3473435 h 3473435"/>
              <a:gd name="connsiteX24" fmla="*/ 0 w 6261330"/>
              <a:gd name="connsiteY24" fmla="*/ 2778748 h 3473435"/>
              <a:gd name="connsiteX25" fmla="*/ 0 w 6261330"/>
              <a:gd name="connsiteY25" fmla="*/ 2188264 h 3473435"/>
              <a:gd name="connsiteX26" fmla="*/ 0 w 6261330"/>
              <a:gd name="connsiteY26" fmla="*/ 1597780 h 3473435"/>
              <a:gd name="connsiteX27" fmla="*/ 0 w 6261330"/>
              <a:gd name="connsiteY27" fmla="*/ 868359 h 3473435"/>
              <a:gd name="connsiteX28" fmla="*/ 0 w 6261330"/>
              <a:gd name="connsiteY28" fmla="*/ 0 h 347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261330" h="3473435" extrusionOk="0">
                <a:moveTo>
                  <a:pt x="0" y="0"/>
                </a:moveTo>
                <a:cubicBezTo>
                  <a:pt x="238231" y="2602"/>
                  <a:pt x="475997" y="13537"/>
                  <a:pt x="633090" y="0"/>
                </a:cubicBezTo>
                <a:cubicBezTo>
                  <a:pt x="790183" y="-13537"/>
                  <a:pt x="973785" y="-3216"/>
                  <a:pt x="1140953" y="0"/>
                </a:cubicBezTo>
                <a:cubicBezTo>
                  <a:pt x="1308121" y="3216"/>
                  <a:pt x="1636618" y="-36641"/>
                  <a:pt x="1961883" y="0"/>
                </a:cubicBezTo>
                <a:cubicBezTo>
                  <a:pt x="2287148" y="36641"/>
                  <a:pt x="2295677" y="22247"/>
                  <a:pt x="2594973" y="0"/>
                </a:cubicBezTo>
                <a:cubicBezTo>
                  <a:pt x="2894269" y="-22247"/>
                  <a:pt x="3046182" y="7290"/>
                  <a:pt x="3228063" y="0"/>
                </a:cubicBezTo>
                <a:cubicBezTo>
                  <a:pt x="3409944" y="-7290"/>
                  <a:pt x="3736576" y="-4329"/>
                  <a:pt x="4048993" y="0"/>
                </a:cubicBezTo>
                <a:cubicBezTo>
                  <a:pt x="4361410" y="4329"/>
                  <a:pt x="4503624" y="-7290"/>
                  <a:pt x="4619470" y="0"/>
                </a:cubicBezTo>
                <a:cubicBezTo>
                  <a:pt x="4735316" y="7290"/>
                  <a:pt x="5215264" y="-33038"/>
                  <a:pt x="5440400" y="0"/>
                </a:cubicBezTo>
                <a:cubicBezTo>
                  <a:pt x="5665536" y="33038"/>
                  <a:pt x="6014930" y="-33531"/>
                  <a:pt x="6261330" y="0"/>
                </a:cubicBezTo>
                <a:cubicBezTo>
                  <a:pt x="6251717" y="295046"/>
                  <a:pt x="6255569" y="515609"/>
                  <a:pt x="6261330" y="694687"/>
                </a:cubicBezTo>
                <a:cubicBezTo>
                  <a:pt x="6267091" y="873765"/>
                  <a:pt x="6278097" y="1195863"/>
                  <a:pt x="6261330" y="1389374"/>
                </a:cubicBezTo>
                <a:cubicBezTo>
                  <a:pt x="6244563" y="1582885"/>
                  <a:pt x="6282574" y="1901144"/>
                  <a:pt x="6261330" y="2118795"/>
                </a:cubicBezTo>
                <a:cubicBezTo>
                  <a:pt x="6240086" y="2336446"/>
                  <a:pt x="6286142" y="2477306"/>
                  <a:pt x="6261330" y="2709279"/>
                </a:cubicBezTo>
                <a:cubicBezTo>
                  <a:pt x="6236518" y="2941252"/>
                  <a:pt x="6229112" y="3316312"/>
                  <a:pt x="6261330" y="3473435"/>
                </a:cubicBezTo>
                <a:cubicBezTo>
                  <a:pt x="5931015" y="3464001"/>
                  <a:pt x="5892316" y="3505163"/>
                  <a:pt x="5565627" y="3473435"/>
                </a:cubicBezTo>
                <a:cubicBezTo>
                  <a:pt x="5238938" y="3441707"/>
                  <a:pt x="5067877" y="3491402"/>
                  <a:pt x="4869923" y="3473435"/>
                </a:cubicBezTo>
                <a:cubicBezTo>
                  <a:pt x="4671969" y="3455468"/>
                  <a:pt x="4403438" y="3437571"/>
                  <a:pt x="4048993" y="3473435"/>
                </a:cubicBezTo>
                <a:cubicBezTo>
                  <a:pt x="3694548" y="3509300"/>
                  <a:pt x="3606104" y="3489798"/>
                  <a:pt x="3353290" y="3473435"/>
                </a:cubicBezTo>
                <a:cubicBezTo>
                  <a:pt x="3100476" y="3457072"/>
                  <a:pt x="2976312" y="3454043"/>
                  <a:pt x="2845427" y="3473435"/>
                </a:cubicBezTo>
                <a:cubicBezTo>
                  <a:pt x="2714542" y="3492827"/>
                  <a:pt x="2516550" y="3454972"/>
                  <a:pt x="2274950" y="3473435"/>
                </a:cubicBezTo>
                <a:cubicBezTo>
                  <a:pt x="2033350" y="3491898"/>
                  <a:pt x="1626799" y="3504172"/>
                  <a:pt x="1454020" y="3473435"/>
                </a:cubicBezTo>
                <a:cubicBezTo>
                  <a:pt x="1281241" y="3442699"/>
                  <a:pt x="954320" y="3499371"/>
                  <a:pt x="758317" y="3473435"/>
                </a:cubicBezTo>
                <a:cubicBezTo>
                  <a:pt x="562314" y="3447499"/>
                  <a:pt x="356504" y="3445292"/>
                  <a:pt x="0" y="3473435"/>
                </a:cubicBezTo>
                <a:cubicBezTo>
                  <a:pt x="-11359" y="3191460"/>
                  <a:pt x="-27429" y="3030672"/>
                  <a:pt x="0" y="2778748"/>
                </a:cubicBezTo>
                <a:cubicBezTo>
                  <a:pt x="27429" y="2526824"/>
                  <a:pt x="-18526" y="2391376"/>
                  <a:pt x="0" y="2188264"/>
                </a:cubicBezTo>
                <a:cubicBezTo>
                  <a:pt x="18526" y="1985152"/>
                  <a:pt x="-12882" y="1871923"/>
                  <a:pt x="0" y="1597780"/>
                </a:cubicBezTo>
                <a:cubicBezTo>
                  <a:pt x="12882" y="1323637"/>
                  <a:pt x="-35144" y="1067087"/>
                  <a:pt x="0" y="868359"/>
                </a:cubicBezTo>
                <a:cubicBezTo>
                  <a:pt x="35144" y="669631"/>
                  <a:pt x="34513" y="257265"/>
                  <a:pt x="0" y="0"/>
                </a:cubicBezTo>
                <a:close/>
              </a:path>
            </a:pathLst>
          </a:custGeom>
          <a:noFill/>
          <a:ln>
            <a:solidFill>
              <a:srgbClr val="18A7E0">
                <a:alpha val="0"/>
              </a:srgbClr>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95250" indent="-71438" fontAlgn="base">
              <a:lnSpc>
                <a:spcPct val="120000"/>
              </a:lnSpc>
            </a:pPr>
            <a:r>
              <a:rPr lang="en-GB" sz="8000" b="1" dirty="0"/>
              <a:t>Alternative coping strategies could include:</a:t>
            </a:r>
            <a:endParaRPr lang="en-GB" sz="8000" dirty="0">
              <a:latin typeface="+mn-lt"/>
            </a:endParaRPr>
          </a:p>
          <a:p>
            <a:pPr marL="365125" indent="-268288" fontAlgn="base">
              <a:lnSpc>
                <a:spcPct val="120000"/>
              </a:lnSpc>
              <a:buFont typeface="Arial" panose="020B0604020202020204" pitchFamily="34" charset="0"/>
              <a:buChar char="•"/>
            </a:pPr>
            <a:r>
              <a:rPr lang="en-GB" sz="7200" dirty="0">
                <a:solidFill>
                  <a:srgbClr val="18A7E0"/>
                </a:solidFill>
                <a:latin typeface="+mn-lt"/>
              </a:rPr>
              <a:t>Getting out of the house</a:t>
            </a:r>
          </a:p>
          <a:p>
            <a:pPr marL="365125" indent="-268288" fontAlgn="base">
              <a:lnSpc>
                <a:spcPct val="120000"/>
              </a:lnSpc>
              <a:buFont typeface="Arial" panose="020B0604020202020204" pitchFamily="34" charset="0"/>
              <a:buChar char="•"/>
            </a:pPr>
            <a:r>
              <a:rPr lang="en-GB" sz="7200" dirty="0">
                <a:solidFill>
                  <a:srgbClr val="18A7E0"/>
                </a:solidFill>
                <a:latin typeface="+mn-lt"/>
              </a:rPr>
              <a:t>Restricting time on social media </a:t>
            </a:r>
          </a:p>
          <a:p>
            <a:pPr marL="365125" indent="-268288" fontAlgn="base">
              <a:lnSpc>
                <a:spcPct val="120000"/>
              </a:lnSpc>
              <a:buFont typeface="Arial" panose="020B0604020202020204" pitchFamily="34" charset="0"/>
              <a:buChar char="•"/>
            </a:pPr>
            <a:r>
              <a:rPr lang="en-GB" sz="7200" dirty="0">
                <a:solidFill>
                  <a:srgbClr val="18A7E0"/>
                </a:solidFill>
                <a:latin typeface="+mn-lt"/>
              </a:rPr>
              <a:t>Writing about feelings in a journal</a:t>
            </a:r>
          </a:p>
          <a:p>
            <a:pPr marL="365125" indent="-268288" fontAlgn="base">
              <a:lnSpc>
                <a:spcPct val="120000"/>
              </a:lnSpc>
              <a:buFont typeface="Arial" panose="020B0604020202020204" pitchFamily="34" charset="0"/>
              <a:buChar char="•"/>
            </a:pPr>
            <a:r>
              <a:rPr lang="en-GB" sz="7200" dirty="0">
                <a:solidFill>
                  <a:srgbClr val="18A7E0"/>
                </a:solidFill>
                <a:latin typeface="+mn-lt"/>
              </a:rPr>
              <a:t>Practicing mindfulness breathing</a:t>
            </a:r>
          </a:p>
          <a:p>
            <a:pPr marL="365125" indent="-268288" fontAlgn="base">
              <a:lnSpc>
                <a:spcPct val="120000"/>
              </a:lnSpc>
              <a:buFont typeface="Arial" panose="020B0604020202020204" pitchFamily="34" charset="0"/>
              <a:buChar char="•"/>
            </a:pPr>
            <a:r>
              <a:rPr lang="en-GB" sz="7200" dirty="0">
                <a:solidFill>
                  <a:srgbClr val="18A7E0"/>
                </a:solidFill>
                <a:latin typeface="+mn-lt"/>
              </a:rPr>
              <a:t>Saying three things you are grateful for every day </a:t>
            </a:r>
          </a:p>
          <a:p>
            <a:pPr marL="365125" indent="-268288" fontAlgn="base">
              <a:lnSpc>
                <a:spcPct val="120000"/>
              </a:lnSpc>
              <a:buFont typeface="Arial" panose="020B0604020202020204" pitchFamily="34" charset="0"/>
              <a:buChar char="•"/>
            </a:pPr>
            <a:r>
              <a:rPr lang="en-GB" sz="7200" dirty="0">
                <a:solidFill>
                  <a:srgbClr val="18A7E0"/>
                </a:solidFill>
                <a:latin typeface="+mn-lt"/>
              </a:rPr>
              <a:t>Be a listening friend and check in with them regularly</a:t>
            </a:r>
          </a:p>
          <a:p>
            <a:pPr marL="365125" indent="-268288" fontAlgn="base">
              <a:lnSpc>
                <a:spcPct val="120000"/>
              </a:lnSpc>
              <a:buFont typeface="Arial" panose="020B0604020202020204" pitchFamily="34" charset="0"/>
              <a:buChar char="•"/>
            </a:pPr>
            <a:r>
              <a:rPr lang="en-GB" sz="7200" dirty="0">
                <a:solidFill>
                  <a:srgbClr val="18A7E0"/>
                </a:solidFill>
                <a:latin typeface="+mn-lt"/>
              </a:rPr>
              <a:t>Say positive things to yourself and your friends </a:t>
            </a:r>
          </a:p>
          <a:p>
            <a:pPr marL="365125" indent="-268288" fontAlgn="base">
              <a:lnSpc>
                <a:spcPct val="120000"/>
              </a:lnSpc>
              <a:buFont typeface="Arial" panose="020B0604020202020204" pitchFamily="34" charset="0"/>
              <a:buChar char="•"/>
            </a:pPr>
            <a:r>
              <a:rPr lang="en-GB" sz="7200" dirty="0">
                <a:solidFill>
                  <a:srgbClr val="18A7E0"/>
                </a:solidFill>
                <a:latin typeface="+mn-lt"/>
              </a:rPr>
              <a:t>Helping your friend live their life</a:t>
            </a:r>
          </a:p>
          <a:p>
            <a:pPr marL="365125" indent="-268288" fontAlgn="base">
              <a:lnSpc>
                <a:spcPct val="120000"/>
              </a:lnSpc>
              <a:buFont typeface="Arial" panose="020B0604020202020204" pitchFamily="34" charset="0"/>
              <a:buChar char="•"/>
            </a:pPr>
            <a:r>
              <a:rPr lang="en-GB" sz="7200" dirty="0">
                <a:solidFill>
                  <a:srgbClr val="18A7E0"/>
                </a:solidFill>
                <a:latin typeface="+mn-lt"/>
              </a:rPr>
              <a:t>Do hobbies and activities to keep your mind and body active </a:t>
            </a:r>
          </a:p>
          <a:p>
            <a:pPr marL="365125" indent="-268288" fontAlgn="base">
              <a:lnSpc>
                <a:spcPct val="120000"/>
              </a:lnSpc>
              <a:buFont typeface="Arial" panose="020B0604020202020204" pitchFamily="34" charset="0"/>
              <a:buChar char="•"/>
            </a:pPr>
            <a:r>
              <a:rPr lang="en-GB" sz="7200" dirty="0">
                <a:solidFill>
                  <a:srgbClr val="18A7E0"/>
                </a:solidFill>
                <a:latin typeface="+mn-lt"/>
              </a:rPr>
              <a:t>Do activities with friends </a:t>
            </a:r>
          </a:p>
          <a:p>
            <a:pPr marL="96837" fontAlgn="base">
              <a:lnSpc>
                <a:spcPct val="120000"/>
              </a:lnSpc>
            </a:pPr>
            <a:endParaRPr lang="en-GB" sz="7200" dirty="0">
              <a:solidFill>
                <a:srgbClr val="18A7E0"/>
              </a:solidFill>
              <a:latin typeface="+mn-lt"/>
            </a:endParaRPr>
          </a:p>
          <a:p>
            <a:pPr marL="365125" indent="-268288" fontAlgn="base">
              <a:lnSpc>
                <a:spcPct val="170000"/>
              </a:lnSpc>
              <a:buFont typeface="Arial" panose="020B0604020202020204" pitchFamily="34" charset="0"/>
              <a:buChar char="•"/>
            </a:pPr>
            <a:endParaRPr lang="en-US" sz="2000" b="1" dirty="0">
              <a:solidFill>
                <a:srgbClr val="18A7E0"/>
              </a:solidFill>
              <a:latin typeface="+mn-lt"/>
            </a:endParaRPr>
          </a:p>
        </p:txBody>
      </p:sp>
      <p:sp>
        <p:nvSpPr>
          <p:cNvPr id="12" name="Content Placeholder 2">
            <a:extLst>
              <a:ext uri="{FF2B5EF4-FFF2-40B4-BE49-F238E27FC236}">
                <a16:creationId xmlns:a16="http://schemas.microsoft.com/office/drawing/2014/main" id="{0AFD0874-3CA3-7544-8117-522A75B4197E}"/>
              </a:ext>
            </a:extLst>
          </p:cNvPr>
          <p:cNvSpPr txBox="1">
            <a:spLocks/>
          </p:cNvSpPr>
          <p:nvPr/>
        </p:nvSpPr>
        <p:spPr>
          <a:xfrm>
            <a:off x="227483" y="4377128"/>
            <a:ext cx="5978445" cy="2174240"/>
          </a:xfrm>
          <a:prstGeom prst="rect">
            <a:avLst/>
          </a:prstGeom>
          <a:ln>
            <a:solidFill>
              <a:srgbClr val="18A7E0"/>
            </a:solidFill>
            <a:prstDash val="dash"/>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000" dirty="0">
                <a:solidFill>
                  <a:srgbClr val="000000"/>
                </a:solidFill>
              </a:rPr>
              <a:t>Having watched the video and now understanding Katie a bit better:</a:t>
            </a:r>
          </a:p>
          <a:p>
            <a:pPr>
              <a:lnSpc>
                <a:spcPct val="100000"/>
              </a:lnSpc>
            </a:pPr>
            <a:r>
              <a:rPr lang="en-GB" sz="2000" dirty="0">
                <a:solidFill>
                  <a:srgbClr val="000000"/>
                </a:solidFill>
              </a:rPr>
              <a:t>Explain which of the strategies you would suggest to Katie first. Give a reason why you would suggest this.</a:t>
            </a:r>
          </a:p>
          <a:p>
            <a:pPr>
              <a:lnSpc>
                <a:spcPct val="100000"/>
              </a:lnSpc>
            </a:pPr>
            <a:r>
              <a:rPr lang="en-GB" sz="2000" dirty="0">
                <a:solidFill>
                  <a:srgbClr val="000000"/>
                </a:solidFill>
              </a:rPr>
              <a:t>If you were Katie’s friend, what would you do to try and support her? Give a reason for your choice. </a:t>
            </a:r>
          </a:p>
        </p:txBody>
      </p:sp>
    </p:spTree>
    <p:extLst>
      <p:ext uri="{BB962C8B-B14F-4D97-AF65-F5344CB8AC3E}">
        <p14:creationId xmlns:p14="http://schemas.microsoft.com/office/powerpoint/2010/main" val="205297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12271" y="4614498"/>
            <a:ext cx="2792186" cy="928998"/>
          </a:xfrm>
        </p:spPr>
        <p:txBody>
          <a:bodyPr vert="horz" lIns="91440" tIns="45720" rIns="91440" bIns="45720" rtlCol="0" anchor="ctr">
            <a:normAutofit/>
          </a:bodyPr>
          <a:lstStyle/>
          <a:p>
            <a:r>
              <a:rPr lang="en-GB" sz="3600" b="1" dirty="0">
                <a:solidFill>
                  <a:srgbClr val="18A7E0"/>
                </a:solidFill>
                <a:latin typeface="+mn-lt"/>
              </a:rPr>
              <a:t>Activity Five</a:t>
            </a:r>
            <a:endParaRPr lang="en-US" sz="3600" b="1" dirty="0">
              <a:solidFill>
                <a:srgbClr val="18A7E0"/>
              </a:solidFill>
              <a:latin typeface="+mn-lt"/>
            </a:endParaRPr>
          </a:p>
        </p:txBody>
      </p:sp>
      <p:pic>
        <p:nvPicPr>
          <p:cNvPr id="7" name="Picture 6" descr="A person sitting on a bench&#10;&#10;Description automatically generated with medium confidence">
            <a:extLst>
              <a:ext uri="{FF2B5EF4-FFF2-40B4-BE49-F238E27FC236}">
                <a16:creationId xmlns:a16="http://schemas.microsoft.com/office/drawing/2014/main" id="{DF2FF7CC-D207-B745-9B32-EC837D286ACF}"/>
              </a:ext>
            </a:extLst>
          </p:cNvPr>
          <p:cNvPicPr>
            <a:picLocks noChangeAspect="1"/>
          </p:cNvPicPr>
          <p:nvPr/>
        </p:nvPicPr>
        <p:blipFill rotWithShape="1">
          <a:blip r:embed="rId3"/>
          <a:srcRect t="21194" b="21110"/>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878111" y="3582649"/>
            <a:ext cx="9313889" cy="3275341"/>
          </a:xfrm>
        </p:spPr>
        <p:txBody>
          <a:bodyPr vert="horz" lIns="91440" tIns="45720" rIns="91440" bIns="45720" rtlCol="0" anchor="ctr">
            <a:normAutofit fontScale="62500" lnSpcReduction="20000"/>
          </a:bodyPr>
          <a:lstStyle/>
          <a:p>
            <a:pPr marL="0" indent="0">
              <a:lnSpc>
                <a:spcPct val="120000"/>
              </a:lnSpc>
              <a:buNone/>
            </a:pPr>
            <a:r>
              <a:rPr lang="en-GB" b="1" dirty="0">
                <a:solidFill>
                  <a:srgbClr val="18A7E0"/>
                </a:solidFill>
              </a:rPr>
              <a:t>What to do If you are first on the scene when someone has harmed themselves:</a:t>
            </a:r>
            <a:endParaRPr lang="en-GB" sz="1800" dirty="0">
              <a:solidFill>
                <a:srgbClr val="18A7E0"/>
              </a:solidFill>
            </a:endParaRPr>
          </a:p>
          <a:p>
            <a:pPr fontAlgn="base">
              <a:lnSpc>
                <a:spcPct val="120000"/>
              </a:lnSpc>
            </a:pPr>
            <a:r>
              <a:rPr lang="en-GB" dirty="0"/>
              <a:t>They need you to be cool, calm and level headed </a:t>
            </a:r>
          </a:p>
          <a:p>
            <a:pPr fontAlgn="base">
              <a:lnSpc>
                <a:spcPct val="120000"/>
              </a:lnSpc>
            </a:pPr>
            <a:r>
              <a:rPr lang="en-GB" dirty="0"/>
              <a:t>They also need you to be supportive and non-judgemental </a:t>
            </a:r>
          </a:p>
          <a:p>
            <a:pPr fontAlgn="base">
              <a:lnSpc>
                <a:spcPct val="120000"/>
              </a:lnSpc>
            </a:pPr>
            <a:r>
              <a:rPr lang="en-GB" dirty="0"/>
              <a:t>If they are happy to move, take them to a trusted adult immediately If they do not want to move, make sure they are away from danger and go and bring a trusted adult to them immediately </a:t>
            </a:r>
          </a:p>
          <a:p>
            <a:pPr fontAlgn="base">
              <a:lnSpc>
                <a:spcPct val="120000"/>
              </a:lnSpc>
            </a:pPr>
            <a:r>
              <a:rPr lang="en-GB" dirty="0"/>
              <a:t>Remember, they may not want to talk to you about it right away or at all but it’s important they know where they can get support and that you also have someone who can listen to your concerns and answer any questions you might have. </a:t>
            </a:r>
          </a:p>
        </p:txBody>
      </p:sp>
      <p:pic>
        <p:nvPicPr>
          <p:cNvPr id="5" name="Picture 4" descr="A picture containing clock&#10;&#10;Description automatically generated">
            <a:extLst>
              <a:ext uri="{FF2B5EF4-FFF2-40B4-BE49-F238E27FC236}">
                <a16:creationId xmlns:a16="http://schemas.microsoft.com/office/drawing/2014/main" id="{E2A94896-D821-3C46-8E15-A4D59501B256}"/>
              </a:ext>
            </a:extLst>
          </p:cNvPr>
          <p:cNvPicPr>
            <a:picLocks noChangeAspect="1"/>
          </p:cNvPicPr>
          <p:nvPr/>
        </p:nvPicPr>
        <p:blipFill>
          <a:blip r:embed="rId4"/>
          <a:stretch>
            <a:fillRect/>
          </a:stretch>
        </p:blipFill>
        <p:spPr>
          <a:xfrm>
            <a:off x="0" y="6207539"/>
            <a:ext cx="2597326" cy="650461"/>
          </a:xfrm>
          <a:prstGeom prst="rect">
            <a:avLst/>
          </a:prstGeom>
          <a:solidFill>
            <a:schemeClr val="bg1">
              <a:alpha val="29000"/>
            </a:schemeClr>
          </a:solidFill>
        </p:spPr>
      </p:pic>
    </p:spTree>
    <p:extLst>
      <p:ext uri="{BB962C8B-B14F-4D97-AF65-F5344CB8AC3E}">
        <p14:creationId xmlns:p14="http://schemas.microsoft.com/office/powerpoint/2010/main" val="725416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1"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1"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1"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643467" y="2188564"/>
            <a:ext cx="3096427" cy="2863121"/>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22335" y="16327"/>
            <a:ext cx="7817266" cy="6724782"/>
          </a:xfrm>
        </p:spPr>
        <p:txBody>
          <a:bodyPr anchor="ctr">
            <a:noAutofit/>
          </a:bodyPr>
          <a:lstStyle/>
          <a:p>
            <a:pPr marL="0" indent="0">
              <a:buNone/>
            </a:pPr>
            <a:endParaRPr lang="en-GB" sz="3200" dirty="0"/>
          </a:p>
          <a:p>
            <a:pPr marL="0" indent="0">
              <a:buNone/>
            </a:pPr>
            <a:r>
              <a:rPr lang="en-GB" sz="2000" dirty="0"/>
              <a:t>Remember, If you or anyone you know are affected by the issues we discuss today, remember that there are many people in school who can support you.</a:t>
            </a:r>
          </a:p>
          <a:p>
            <a:pPr marL="0" indent="0">
              <a:buNone/>
            </a:pPr>
            <a:endParaRPr lang="en-GB" sz="2000" dirty="0"/>
          </a:p>
          <a:p>
            <a:pPr marL="0" indent="0">
              <a:buNone/>
            </a:pPr>
            <a:r>
              <a:rPr lang="en-GB" sz="2000" dirty="0">
                <a:solidFill>
                  <a:srgbClr val="FF0000"/>
                </a:solidFill>
              </a:rPr>
              <a:t>Insert details of school-specific support here.</a:t>
            </a:r>
            <a:endParaRPr lang="en-GB" sz="2000" dirty="0"/>
          </a:p>
          <a:p>
            <a:pPr marL="0" indent="0">
              <a:buNone/>
            </a:pPr>
            <a:endParaRPr lang="en-GB" sz="2000" dirty="0"/>
          </a:p>
          <a:p>
            <a:pPr marL="0" indent="0">
              <a:buNone/>
            </a:pPr>
            <a:endParaRPr lang="en-GB" sz="2000" dirty="0"/>
          </a:p>
          <a:p>
            <a:pPr marL="0" indent="0">
              <a:buNone/>
            </a:pPr>
            <a:endParaRPr lang="en-GB" sz="2000" dirty="0"/>
          </a:p>
          <a:p>
            <a:pPr marL="0" indent="0">
              <a:buNone/>
            </a:pPr>
            <a:endParaRPr lang="en-GB" sz="2000" dirty="0"/>
          </a:p>
          <a:p>
            <a:pPr marL="0" indent="0">
              <a:buNone/>
            </a:pPr>
            <a:r>
              <a:rPr lang="en-GB" sz="2000" dirty="0"/>
              <a:t>There are also organisations outside of school that you can go to:</a:t>
            </a:r>
            <a:endParaRPr lang="en-GB" sz="2000" b="0" dirty="0">
              <a:effectLst/>
            </a:endParaRPr>
          </a:p>
          <a:p>
            <a:r>
              <a:rPr lang="en-GB" sz="2000" dirty="0"/>
              <a:t>Safe: </a:t>
            </a:r>
            <a:r>
              <a:rPr lang="en-GB" sz="2000" u="sng" dirty="0">
                <a:solidFill>
                  <a:srgbClr val="18A7E0"/>
                </a:solidFill>
                <a:hlinkClick r:id="rId3">
                  <a:extLst>
                    <a:ext uri="{A12FA001-AC4F-418D-AE19-62706E023703}">
                      <ahyp:hlinkClr xmlns:ahyp="http://schemas.microsoft.com/office/drawing/2018/hyperlinkcolor" val="tx"/>
                    </a:ext>
                  </a:extLst>
                </a:hlinkClick>
              </a:rPr>
              <a:t>https://www.safeproject.org.uk</a:t>
            </a:r>
            <a:endParaRPr lang="en-GB" sz="2000" dirty="0">
              <a:solidFill>
                <a:srgbClr val="18A7E0"/>
              </a:solidFill>
            </a:endParaRPr>
          </a:p>
          <a:p>
            <a:r>
              <a:rPr lang="en-GB" sz="2000" dirty="0"/>
              <a:t>Safe Stories: </a:t>
            </a:r>
            <a:r>
              <a:rPr lang="en-GB" sz="2000" u="sng" dirty="0">
                <a:solidFill>
                  <a:srgbClr val="18A7E0"/>
                </a:solidFill>
                <a:hlinkClick r:id="rId4">
                  <a:extLst>
                    <a:ext uri="{A12FA001-AC4F-418D-AE19-62706E023703}">
                      <ahyp:hlinkClr xmlns:ahyp="http://schemas.microsoft.com/office/drawing/2018/hyperlinkcolor" val="tx"/>
                    </a:ext>
                  </a:extLst>
                </a:hlinkClick>
              </a:rPr>
              <a:t>http://safestories.org/</a:t>
            </a:r>
            <a:endParaRPr lang="en-GB" sz="2000" dirty="0">
              <a:solidFill>
                <a:srgbClr val="18A7E0"/>
              </a:solidFill>
            </a:endParaRPr>
          </a:p>
          <a:p>
            <a:r>
              <a:rPr lang="en-GB" sz="2000" dirty="0"/>
              <a:t>Childline: </a:t>
            </a:r>
            <a:r>
              <a:rPr lang="en-GB" sz="2000" u="sng" dirty="0">
                <a:solidFill>
                  <a:srgbClr val="18A7E0"/>
                </a:solidFill>
                <a:hlinkClick r:id="rId5">
                  <a:extLst>
                    <a:ext uri="{A12FA001-AC4F-418D-AE19-62706E023703}">
                      <ahyp:hlinkClr xmlns:ahyp="http://schemas.microsoft.com/office/drawing/2018/hyperlinkcolor" val="tx"/>
                    </a:ext>
                  </a:extLst>
                </a:hlinkClick>
              </a:rPr>
              <a:t>https://www.childline.org.uk/</a:t>
            </a:r>
            <a:r>
              <a:rPr lang="en-GB" sz="2000" dirty="0">
                <a:solidFill>
                  <a:srgbClr val="18A7E0"/>
                </a:solidFill>
              </a:rPr>
              <a:t> </a:t>
            </a:r>
            <a:r>
              <a:rPr lang="en-GB" sz="2000" dirty="0"/>
              <a:t>0800 1111 </a:t>
            </a:r>
          </a:p>
          <a:p>
            <a:r>
              <a:rPr lang="en-GB" sz="2000" dirty="0"/>
              <a:t>Young Minds: </a:t>
            </a:r>
            <a:r>
              <a:rPr lang="en-GB" sz="2000" u="sng" dirty="0">
                <a:solidFill>
                  <a:srgbClr val="18A7E0"/>
                </a:solidFill>
                <a:hlinkClick r:id="rId6">
                  <a:extLst>
                    <a:ext uri="{A12FA001-AC4F-418D-AE19-62706E023703}">
                      <ahyp:hlinkClr xmlns:ahyp="http://schemas.microsoft.com/office/drawing/2018/hyperlinkcolor" val="tx"/>
                    </a:ext>
                  </a:extLst>
                </a:hlinkClick>
              </a:rPr>
              <a:t>https://youngminds.org.uk/</a:t>
            </a:r>
            <a:r>
              <a:rPr lang="en-GB" sz="2000" dirty="0">
                <a:solidFill>
                  <a:srgbClr val="18A7E0"/>
                </a:solidFill>
              </a:rPr>
              <a:t> </a:t>
            </a:r>
          </a:p>
          <a:p>
            <a:r>
              <a:rPr lang="en-GB" sz="2000" dirty="0"/>
              <a:t>Victim Support: </a:t>
            </a:r>
            <a:r>
              <a:rPr lang="en-GB" sz="2000" u="sng" dirty="0">
                <a:solidFill>
                  <a:srgbClr val="18A7E0"/>
                </a:solidFill>
                <a:hlinkClick r:id="rId7">
                  <a:extLst>
                    <a:ext uri="{A12FA001-AC4F-418D-AE19-62706E023703}">
                      <ahyp:hlinkClr xmlns:ahyp="http://schemas.microsoft.com/office/drawing/2018/hyperlinkcolor" val="tx"/>
                    </a:ext>
                  </a:extLst>
                </a:hlinkClick>
              </a:rPr>
              <a:t>https://www.youandco.org.uk/</a:t>
            </a:r>
            <a:r>
              <a:rPr lang="en-GB" sz="2000" dirty="0">
                <a:solidFill>
                  <a:srgbClr val="18A7E0"/>
                </a:solidFill>
              </a:rPr>
              <a:t> </a:t>
            </a:r>
          </a:p>
          <a:p>
            <a:r>
              <a:rPr lang="en-GB" sz="2000" dirty="0"/>
              <a:t>The Mix: </a:t>
            </a:r>
            <a:r>
              <a:rPr lang="en-GB" sz="2000" u="sng" dirty="0">
                <a:solidFill>
                  <a:srgbClr val="18A7E0"/>
                </a:solidFill>
                <a:hlinkClick r:id="rId8">
                  <a:extLst>
                    <a:ext uri="{A12FA001-AC4F-418D-AE19-62706E023703}">
                      <ahyp:hlinkClr xmlns:ahyp="http://schemas.microsoft.com/office/drawing/2018/hyperlinkcolor" val="tx"/>
                    </a:ext>
                  </a:extLst>
                </a:hlinkClick>
              </a:rPr>
              <a:t>https://www.themix.org.uk/</a:t>
            </a:r>
            <a:endParaRPr lang="en-GB" sz="2000" b="0" dirty="0">
              <a:solidFill>
                <a:srgbClr val="18A7E0"/>
              </a:solidFill>
              <a:effectLst/>
            </a:endParaRPr>
          </a:p>
        </p:txBody>
      </p:sp>
      <p:grpSp>
        <p:nvGrpSpPr>
          <p:cNvPr id="5" name="Group 4">
            <a:extLst>
              <a:ext uri="{FF2B5EF4-FFF2-40B4-BE49-F238E27FC236}">
                <a16:creationId xmlns:a16="http://schemas.microsoft.com/office/drawing/2014/main" id="{CDB2ED42-79ED-F345-8089-5A041DAD08E6}"/>
              </a:ext>
            </a:extLst>
          </p:cNvPr>
          <p:cNvGrpSpPr/>
          <p:nvPr/>
        </p:nvGrpSpPr>
        <p:grpSpPr>
          <a:xfrm>
            <a:off x="-10002" y="0"/>
            <a:ext cx="4069938" cy="6741109"/>
            <a:chOff x="-10002" y="0"/>
            <a:chExt cx="4069938" cy="6741109"/>
          </a:xfrm>
        </p:grpSpPr>
        <p:pic>
          <p:nvPicPr>
            <p:cNvPr id="17" name="Picture 16" descr="A picture containing clock&#10;&#10;Description automatically generated">
              <a:extLst>
                <a:ext uri="{FF2B5EF4-FFF2-40B4-BE49-F238E27FC236}">
                  <a16:creationId xmlns:a16="http://schemas.microsoft.com/office/drawing/2014/main" id="{6E8454E8-D704-3F49-A1CD-19EBC9E53114}"/>
                </a:ext>
              </a:extLst>
            </p:cNvPr>
            <p:cNvPicPr>
              <a:picLocks noChangeAspect="1"/>
            </p:cNvPicPr>
            <p:nvPr/>
          </p:nvPicPr>
          <p:blipFill rotWithShape="1">
            <a:blip r:embed="rId9"/>
            <a:srcRect l="2884"/>
            <a:stretch/>
          </p:blipFill>
          <p:spPr>
            <a:xfrm>
              <a:off x="-10000" y="0"/>
              <a:ext cx="4069936" cy="1076344"/>
            </a:xfrm>
            <a:prstGeom prst="rect">
              <a:avLst/>
            </a:prstGeom>
            <a:solidFill>
              <a:schemeClr val="bg1">
                <a:alpha val="83000"/>
              </a:schemeClr>
            </a:solidFill>
          </p:spPr>
        </p:pic>
        <p:sp>
          <p:nvSpPr>
            <p:cNvPr id="3" name="Rectangle 2">
              <a:extLst>
                <a:ext uri="{FF2B5EF4-FFF2-40B4-BE49-F238E27FC236}">
                  <a16:creationId xmlns:a16="http://schemas.microsoft.com/office/drawing/2014/main" id="{64B1FA1F-0550-094C-8461-7F861479EF82}"/>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2021. </a:t>
              </a:r>
              <a:endParaRPr lang="en-GB" dirty="0">
                <a:latin typeface="Times New Roman" panose="02020603050405020304" pitchFamily="18" charset="0"/>
                <a:ea typeface="Times New Roman" panose="02020603050405020304" pitchFamily="18" charset="0"/>
              </a:endParaRPr>
            </a:p>
          </p:txBody>
        </p:sp>
      </p:grpSp>
      <p:sp>
        <p:nvSpPr>
          <p:cNvPr id="2" name="Rectangle 2">
            <a:extLst>
              <a:ext uri="{FF2B5EF4-FFF2-40B4-BE49-F238E27FC236}">
                <a16:creationId xmlns:a16="http://schemas.microsoft.com/office/drawing/2014/main" id="{F2F8FC3A-E271-2445-ADE3-FF584B1AD53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AutoShape 1">
            <a:extLst>
              <a:ext uri="{FF2B5EF4-FFF2-40B4-BE49-F238E27FC236}">
                <a16:creationId xmlns:a16="http://schemas.microsoft.com/office/drawing/2014/main" id="{4D163E48-CF91-0443-BD3D-3FABA7A318FF}"/>
              </a:ext>
            </a:extLst>
          </p:cNvPr>
          <p:cNvSpPr>
            <a:spLocks noChangeAspect="1" noChangeArrowheads="1"/>
          </p:cNvSpPr>
          <p:nvPr/>
        </p:nvSpPr>
        <p:spPr bwMode="auto">
          <a:xfrm>
            <a:off x="0" y="4572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4">
            <a:extLst>
              <a:ext uri="{FF2B5EF4-FFF2-40B4-BE49-F238E27FC236}">
                <a16:creationId xmlns:a16="http://schemas.microsoft.com/office/drawing/2014/main" id="{BE4C0CB9-5003-EE4E-9FFB-C6A95FCE1E06}"/>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AutoShape 3">
            <a:extLst>
              <a:ext uri="{FF2B5EF4-FFF2-40B4-BE49-F238E27FC236}">
                <a16:creationId xmlns:a16="http://schemas.microsoft.com/office/drawing/2014/main" id="{28734781-9C57-0640-8047-90C45560A8AE}"/>
              </a:ext>
            </a:extLst>
          </p:cNvPr>
          <p:cNvSpPr>
            <a:spLocks noChangeAspect="1" noChangeArrowheads="1"/>
          </p:cNvSpPr>
          <p:nvPr/>
        </p:nvSpPr>
        <p:spPr bwMode="auto">
          <a:xfrm>
            <a:off x="152400" y="609600"/>
            <a:ext cx="1257300" cy="520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0940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10001" y="437758"/>
            <a:ext cx="4059935" cy="5056182"/>
          </a:xfrm>
        </p:spPr>
        <p:txBody>
          <a:bodyPr anchor="ctr">
            <a:normAutofit/>
          </a:bodyPr>
          <a:lstStyle/>
          <a:p>
            <a:pPr algn="ctr"/>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362172" y="1428554"/>
            <a:ext cx="7478486" cy="3074589"/>
          </a:xfrm>
        </p:spPr>
        <p:txBody>
          <a:bodyPr anchor="ctr">
            <a:normAutofit/>
          </a:bodyPr>
          <a:lstStyle/>
          <a:p>
            <a:pPr marL="0" indent="0" algn="ctr">
              <a:lnSpc>
                <a:spcPct val="100000"/>
              </a:lnSpc>
              <a:buNone/>
            </a:pPr>
            <a:r>
              <a:rPr lang="en-GB" sz="3600" dirty="0"/>
              <a:t>We are going to be focusing on understanding self harm; how people can be at risk of self-harm and how people can develop more healthy behaviours.</a:t>
            </a:r>
            <a:endParaRPr lang="en-GB" sz="2000" b="0" dirty="0">
              <a:solidFill>
                <a:srgbClr val="FF0000"/>
              </a:solidFill>
              <a:effectLst/>
            </a:endParaRPr>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54297" y="4909741"/>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429348" y="315489"/>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9348" y="1537855"/>
            <a:ext cx="6332865" cy="5004656"/>
          </a:xfrm>
        </p:spPr>
        <p:txBody>
          <a:bodyPr anchor="ctr">
            <a:normAutofit fontScale="92500" lnSpcReduction="10000"/>
          </a:bodyPr>
          <a:lstStyle/>
          <a:p>
            <a:pPr marL="0" indent="0">
              <a:buNone/>
            </a:pPr>
            <a:endParaRPr lang="en-GB" sz="2000" dirty="0">
              <a:solidFill>
                <a:srgbClr val="000000"/>
              </a:solidFill>
            </a:endParaRPr>
          </a:p>
          <a:p>
            <a:pPr marL="0" indent="0">
              <a:buNone/>
            </a:pPr>
            <a:r>
              <a:rPr lang="en-GB" sz="24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400" b="0" dirty="0">
              <a:solidFill>
                <a:srgbClr val="000000"/>
              </a:solidFill>
              <a:effectLst/>
            </a:endParaRPr>
          </a:p>
          <a:p>
            <a:pPr marL="0" indent="0">
              <a:buNone/>
            </a:pPr>
            <a:r>
              <a:rPr lang="en-GB" sz="2400" dirty="0">
                <a:solidFill>
                  <a:srgbClr val="000000"/>
                </a:solidFill>
              </a:rPr>
              <a:t>If you or anyone you know are affected by the issues we discuss today, remember that there are many people in school who can support you. </a:t>
            </a:r>
          </a:p>
          <a:p>
            <a:pPr marL="0" indent="0">
              <a:buNone/>
            </a:pPr>
            <a:endParaRPr lang="en-GB" sz="2400" dirty="0">
              <a:solidFill>
                <a:srgbClr val="000000"/>
              </a:solidFill>
            </a:endParaRPr>
          </a:p>
          <a:p>
            <a:pPr marL="0" indent="0">
              <a:buNone/>
            </a:pPr>
            <a:r>
              <a:rPr lang="en-GB" sz="2400" dirty="0">
                <a:solidFill>
                  <a:srgbClr val="FF0000"/>
                </a:solidFill>
              </a:rPr>
              <a:t>Insert details of school-specific support here.</a:t>
            </a:r>
          </a:p>
          <a:p>
            <a:pPr marL="0" indent="0">
              <a:buNone/>
            </a:pPr>
            <a:endParaRPr lang="en-GB" sz="2400" dirty="0">
              <a:solidFill>
                <a:srgbClr val="000000"/>
              </a:solidFill>
            </a:endParaRPr>
          </a:p>
          <a:p>
            <a:pPr marL="0" indent="0">
              <a:buNone/>
            </a:pPr>
            <a:r>
              <a:rPr lang="en-GB" sz="2400" dirty="0">
                <a:solidFill>
                  <a:srgbClr val="000000"/>
                </a:solidFill>
              </a:rPr>
              <a:t>At the end of the lesson we will provide you with places outside of school that you could go to for support.</a:t>
            </a:r>
            <a:endParaRPr lang="en-GB" sz="24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333383" y="523340"/>
            <a:ext cx="2997653" cy="1454051"/>
          </a:xfrm>
        </p:spPr>
        <p:txBody>
          <a:bodyPr>
            <a:normAutofit/>
          </a:bodyPr>
          <a:lstStyle/>
          <a:p>
            <a:r>
              <a:rPr lang="en-GB" b="1" dirty="0">
                <a:solidFill>
                  <a:srgbClr val="18A7E0"/>
                </a:solidFill>
                <a:latin typeface="+mn-lt"/>
              </a:rPr>
              <a:t>Key Words</a:t>
            </a:r>
            <a:endParaRPr lang="en-US" b="1" dirty="0">
              <a:solidFill>
                <a:srgbClr val="18A7E0"/>
              </a:solidFill>
              <a:latin typeface="+mn-lt"/>
            </a:endParaRPr>
          </a:p>
        </p:txBody>
      </p:sp>
      <p:sp>
        <p:nvSpPr>
          <p:cNvPr id="14"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descr="Pencil">
            <a:extLst>
              <a:ext uri="{FF2B5EF4-FFF2-40B4-BE49-F238E27FC236}">
                <a16:creationId xmlns:a16="http://schemas.microsoft.com/office/drawing/2014/main" id="{C5EBAC64-B42A-4E1A-8DF9-89F86F605EC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0254" y="1629089"/>
            <a:ext cx="3620021" cy="3620021"/>
          </a:xfrm>
          <a:prstGeom prst="rect">
            <a:avLst/>
          </a:prstGeom>
        </p:spPr>
      </p:pic>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095999" y="1977390"/>
            <a:ext cx="5614875" cy="3271719"/>
          </a:xfrm>
        </p:spPr>
        <p:txBody>
          <a:bodyPr anchor="ctr">
            <a:noAutofit/>
          </a:bodyPr>
          <a:lstStyle/>
          <a:p>
            <a:pPr>
              <a:lnSpc>
                <a:spcPct val="100000"/>
              </a:lnSpc>
            </a:pPr>
            <a:r>
              <a:rPr lang="en-GB" sz="3200" dirty="0"/>
              <a:t>There are lots of key words that we will cover in these lessons so keep the ‘</a:t>
            </a:r>
            <a:r>
              <a:rPr lang="en-GB" sz="3200" dirty="0">
                <a:solidFill>
                  <a:srgbClr val="18A7E0"/>
                </a:solidFill>
              </a:rPr>
              <a:t>useful key words</a:t>
            </a:r>
            <a:r>
              <a:rPr lang="en-GB" sz="3200" dirty="0"/>
              <a:t>’ list in front of you and </a:t>
            </a:r>
            <a:r>
              <a:rPr lang="en-GB" sz="3200" dirty="0">
                <a:highlight>
                  <a:srgbClr val="FFFF00"/>
                </a:highlight>
              </a:rPr>
              <a:t>highlight</a:t>
            </a:r>
            <a:r>
              <a:rPr lang="en-GB" sz="3200" dirty="0"/>
              <a:t> them as we use them.</a:t>
            </a:r>
          </a:p>
        </p:txBody>
      </p:sp>
      <p:pic>
        <p:nvPicPr>
          <p:cNvPr id="11" name="Picture 10" descr="A picture containing clock&#10;&#10;Description automatically generated">
            <a:extLst>
              <a:ext uri="{FF2B5EF4-FFF2-40B4-BE49-F238E27FC236}">
                <a16:creationId xmlns:a16="http://schemas.microsoft.com/office/drawing/2014/main" id="{08D0BC58-61BD-5A4D-A888-88449365BE24}"/>
              </a:ext>
            </a:extLst>
          </p:cNvPr>
          <p:cNvPicPr>
            <a:picLocks noChangeAspect="1"/>
          </p:cNvPicPr>
          <p:nvPr/>
        </p:nvPicPr>
        <p:blipFill>
          <a:blip r:embed="rId6"/>
          <a:stretch>
            <a:fillRect/>
          </a:stretch>
        </p:blipFill>
        <p:spPr>
          <a:xfrm>
            <a:off x="8831569" y="5852971"/>
            <a:ext cx="3290624" cy="824087"/>
          </a:xfrm>
          <a:prstGeom prst="rect">
            <a:avLst/>
          </a:prstGeom>
        </p:spPr>
      </p:pic>
    </p:spTree>
    <p:extLst>
      <p:ext uri="{BB962C8B-B14F-4D97-AF65-F5344CB8AC3E}">
        <p14:creationId xmlns:p14="http://schemas.microsoft.com/office/powerpoint/2010/main" val="1977102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401856" y="628267"/>
            <a:ext cx="4977976" cy="871429"/>
          </a:xfrm>
        </p:spPr>
        <p:txBody>
          <a:bodyPr>
            <a:normAutofit/>
          </a:bodyPr>
          <a:lstStyle/>
          <a:p>
            <a:r>
              <a:rPr lang="en-GB" b="1" dirty="0">
                <a:solidFill>
                  <a:srgbClr val="18A7E0"/>
                </a:solidFill>
                <a:latin typeface="+mn-lt"/>
              </a:rPr>
              <a:t>Activity One</a:t>
            </a:r>
            <a:endParaRPr lang="en-US" b="1" dirty="0">
              <a:solidFill>
                <a:srgbClr val="18A7E0"/>
              </a:solidFill>
              <a:latin typeface="+mn-lt"/>
            </a:endParaRP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330636" y="1499696"/>
            <a:ext cx="5336446" cy="4730037"/>
          </a:xfrm>
        </p:spPr>
        <p:txBody>
          <a:bodyPr anchor="ctr">
            <a:noAutofit/>
          </a:bodyPr>
          <a:lstStyle/>
          <a:p>
            <a:pPr>
              <a:lnSpc>
                <a:spcPct val="120000"/>
              </a:lnSpc>
            </a:pPr>
            <a:r>
              <a:rPr lang="en-GB" sz="2000" dirty="0">
                <a:solidFill>
                  <a:srgbClr val="000000"/>
                </a:solidFill>
              </a:rPr>
              <a:t>A personal support network is the people and organisations that </a:t>
            </a:r>
            <a:r>
              <a:rPr lang="en-GB" sz="2000" b="1" dirty="0">
                <a:solidFill>
                  <a:srgbClr val="18A7E0"/>
                </a:solidFill>
              </a:rPr>
              <a:t>you</a:t>
            </a:r>
            <a:r>
              <a:rPr lang="en-GB" sz="2000" dirty="0">
                <a:solidFill>
                  <a:srgbClr val="000000"/>
                </a:solidFill>
              </a:rPr>
              <a:t> can go to for advice and support. </a:t>
            </a:r>
          </a:p>
          <a:p>
            <a:pPr>
              <a:lnSpc>
                <a:spcPct val="120000"/>
              </a:lnSpc>
            </a:pPr>
            <a:r>
              <a:rPr lang="en-GB" sz="2000" dirty="0"/>
              <a:t>It is usually a good idea to have at least one trusted adult and one organisation within </a:t>
            </a:r>
            <a:r>
              <a:rPr lang="en-GB" sz="2000" b="1" dirty="0">
                <a:solidFill>
                  <a:srgbClr val="18A7E0"/>
                </a:solidFill>
              </a:rPr>
              <a:t>your</a:t>
            </a:r>
            <a:r>
              <a:rPr lang="en-GB" sz="2000" dirty="0"/>
              <a:t> support network</a:t>
            </a:r>
            <a:r>
              <a:rPr lang="en-GB" sz="2000" dirty="0">
                <a:solidFill>
                  <a:srgbClr val="000000"/>
                </a:solidFill>
              </a:rPr>
              <a:t>. </a:t>
            </a:r>
          </a:p>
          <a:p>
            <a:pPr>
              <a:lnSpc>
                <a:spcPct val="120000"/>
              </a:lnSpc>
            </a:pPr>
            <a:r>
              <a:rPr lang="en-GB" sz="2000" dirty="0">
                <a:solidFill>
                  <a:srgbClr val="000000"/>
                </a:solidFill>
              </a:rPr>
              <a:t>It is important that these are specific to </a:t>
            </a:r>
            <a:r>
              <a:rPr lang="en-GB" sz="2000" b="1" dirty="0">
                <a:solidFill>
                  <a:srgbClr val="18A7E0"/>
                </a:solidFill>
              </a:rPr>
              <a:t>you</a:t>
            </a:r>
            <a:r>
              <a:rPr lang="en-GB" sz="2000" dirty="0">
                <a:solidFill>
                  <a:srgbClr val="000000"/>
                </a:solidFill>
              </a:rPr>
              <a:t>.</a:t>
            </a:r>
          </a:p>
          <a:p>
            <a:pPr>
              <a:lnSpc>
                <a:spcPct val="120000"/>
              </a:lnSpc>
            </a:pPr>
            <a:r>
              <a:rPr lang="en-GB" sz="2000" dirty="0">
                <a:solidFill>
                  <a:srgbClr val="000000"/>
                </a:solidFill>
              </a:rPr>
              <a:t>Identify the names of 5 people and organisations that you want to include for </a:t>
            </a:r>
            <a:r>
              <a:rPr lang="en-GB" sz="2000" b="1" dirty="0">
                <a:solidFill>
                  <a:srgbClr val="18A7E0"/>
                </a:solidFill>
              </a:rPr>
              <a:t>your own personal support network</a:t>
            </a:r>
            <a:r>
              <a:rPr lang="en-GB" sz="2000" dirty="0">
                <a:solidFill>
                  <a:srgbClr val="000000"/>
                </a:solidFill>
              </a:rPr>
              <a:t>.</a:t>
            </a:r>
          </a:p>
        </p:txBody>
      </p:sp>
      <p:pic>
        <p:nvPicPr>
          <p:cNvPr id="11" name="Picture 10" descr="A picture containing clock&#10;&#10;Description automatically generated">
            <a:extLst>
              <a:ext uri="{FF2B5EF4-FFF2-40B4-BE49-F238E27FC236}">
                <a16:creationId xmlns:a16="http://schemas.microsoft.com/office/drawing/2014/main" id="{64E70133-C3BE-B645-925F-C625D92E1A83}"/>
              </a:ext>
            </a:extLst>
          </p:cNvPr>
          <p:cNvPicPr>
            <a:picLocks noChangeAspect="1"/>
          </p:cNvPicPr>
          <p:nvPr/>
        </p:nvPicPr>
        <p:blipFill>
          <a:blip r:embed="rId3"/>
          <a:stretch>
            <a:fillRect/>
          </a:stretch>
        </p:blipFill>
        <p:spPr>
          <a:xfrm>
            <a:off x="0" y="6046412"/>
            <a:ext cx="3290624" cy="824087"/>
          </a:xfrm>
          <a:prstGeom prst="rect">
            <a:avLst/>
          </a:prstGeom>
        </p:spPr>
      </p:pic>
      <p:pic>
        <p:nvPicPr>
          <p:cNvPr id="1026" name="Picture 2">
            <a:extLst>
              <a:ext uri="{FF2B5EF4-FFF2-40B4-BE49-F238E27FC236}">
                <a16:creationId xmlns:a16="http://schemas.microsoft.com/office/drawing/2014/main" id="{7E752DF0-863B-374A-AA82-4735F6AE68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918" y="639520"/>
            <a:ext cx="5531412" cy="27894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5" descr="A group of people in garment&#10;&#10;Description automatically generated with low confidence">
            <a:extLst>
              <a:ext uri="{FF2B5EF4-FFF2-40B4-BE49-F238E27FC236}">
                <a16:creationId xmlns:a16="http://schemas.microsoft.com/office/drawing/2014/main" id="{8E2B7385-B3F7-9540-8EB5-05620623D424}"/>
              </a:ext>
            </a:extLst>
          </p:cNvPr>
          <p:cNvPicPr>
            <a:picLocks noChangeAspect="1"/>
          </p:cNvPicPr>
          <p:nvPr/>
        </p:nvPicPr>
        <p:blipFill>
          <a:blip r:embed="rId5"/>
          <a:stretch>
            <a:fillRect/>
          </a:stretch>
        </p:blipFill>
        <p:spPr>
          <a:xfrm>
            <a:off x="1138266" y="3569154"/>
            <a:ext cx="4304715" cy="2337103"/>
          </a:xfrm>
          <a:prstGeom prst="rect">
            <a:avLst/>
          </a:prstGeom>
          <a:effectLst>
            <a:softEdge rad="63500"/>
          </a:effectLst>
        </p:spPr>
      </p:pic>
    </p:spTree>
    <p:extLst>
      <p:ext uri="{BB962C8B-B14F-4D97-AF65-F5344CB8AC3E}">
        <p14:creationId xmlns:p14="http://schemas.microsoft.com/office/powerpoint/2010/main" val="2288960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3694182" y="48503"/>
            <a:ext cx="4803636" cy="1311664"/>
          </a:xfrm>
        </p:spPr>
        <p:txBody>
          <a:bodyPr vert="horz" lIns="91440" tIns="45720" rIns="91440" bIns="45720" rtlCol="0" anchor="ctr">
            <a:normAutofit/>
          </a:bodyPr>
          <a:lstStyle/>
          <a:p>
            <a:r>
              <a:rPr lang="en-US" b="1" dirty="0">
                <a:solidFill>
                  <a:srgbClr val="18A7E0"/>
                </a:solidFill>
                <a:latin typeface="+mn-lt"/>
              </a:rPr>
              <a:t>What is Self-Harm?</a:t>
            </a:r>
          </a:p>
        </p:txBody>
      </p:sp>
      <p:sp>
        <p:nvSpPr>
          <p:cNvPr id="15" name="Title 1">
            <a:extLst>
              <a:ext uri="{FF2B5EF4-FFF2-40B4-BE49-F238E27FC236}">
                <a16:creationId xmlns:a16="http://schemas.microsoft.com/office/drawing/2014/main" id="{DFDE1132-B86D-C442-8F57-9EC6783B174A}"/>
              </a:ext>
            </a:extLst>
          </p:cNvPr>
          <p:cNvSpPr txBox="1">
            <a:spLocks/>
          </p:cNvSpPr>
          <p:nvPr/>
        </p:nvSpPr>
        <p:spPr>
          <a:xfrm>
            <a:off x="411780" y="1543988"/>
            <a:ext cx="11574274" cy="4609678"/>
          </a:xfrm>
          <a:custGeom>
            <a:avLst/>
            <a:gdLst>
              <a:gd name="connsiteX0" fmla="*/ 0 w 11574274"/>
              <a:gd name="connsiteY0" fmla="*/ 0 h 4609678"/>
              <a:gd name="connsiteX1" fmla="*/ 565097 w 11574274"/>
              <a:gd name="connsiteY1" fmla="*/ 0 h 4609678"/>
              <a:gd name="connsiteX2" fmla="*/ 898708 w 11574274"/>
              <a:gd name="connsiteY2" fmla="*/ 0 h 4609678"/>
              <a:gd name="connsiteX3" fmla="*/ 1811033 w 11574274"/>
              <a:gd name="connsiteY3" fmla="*/ 0 h 4609678"/>
              <a:gd name="connsiteX4" fmla="*/ 2376130 w 11574274"/>
              <a:gd name="connsiteY4" fmla="*/ 0 h 4609678"/>
              <a:gd name="connsiteX5" fmla="*/ 2941227 w 11574274"/>
              <a:gd name="connsiteY5" fmla="*/ 0 h 4609678"/>
              <a:gd name="connsiteX6" fmla="*/ 3853552 w 11574274"/>
              <a:gd name="connsiteY6" fmla="*/ 0 h 4609678"/>
              <a:gd name="connsiteX7" fmla="*/ 4302907 w 11574274"/>
              <a:gd name="connsiteY7" fmla="*/ 0 h 4609678"/>
              <a:gd name="connsiteX8" fmla="*/ 5215232 w 11574274"/>
              <a:gd name="connsiteY8" fmla="*/ 0 h 4609678"/>
              <a:gd name="connsiteX9" fmla="*/ 6127557 w 11574274"/>
              <a:gd name="connsiteY9" fmla="*/ 0 h 4609678"/>
              <a:gd name="connsiteX10" fmla="*/ 6808396 w 11574274"/>
              <a:gd name="connsiteY10" fmla="*/ 0 h 4609678"/>
              <a:gd name="connsiteX11" fmla="*/ 7720722 w 11574274"/>
              <a:gd name="connsiteY11" fmla="*/ 0 h 4609678"/>
              <a:gd name="connsiteX12" fmla="*/ 8285819 w 11574274"/>
              <a:gd name="connsiteY12" fmla="*/ 0 h 4609678"/>
              <a:gd name="connsiteX13" fmla="*/ 8850915 w 11574274"/>
              <a:gd name="connsiteY13" fmla="*/ 0 h 4609678"/>
              <a:gd name="connsiteX14" fmla="*/ 9647498 w 11574274"/>
              <a:gd name="connsiteY14" fmla="*/ 0 h 4609678"/>
              <a:gd name="connsiteX15" fmla="*/ 10212595 w 11574274"/>
              <a:gd name="connsiteY15" fmla="*/ 0 h 4609678"/>
              <a:gd name="connsiteX16" fmla="*/ 11574274 w 11574274"/>
              <a:gd name="connsiteY16" fmla="*/ 0 h 4609678"/>
              <a:gd name="connsiteX17" fmla="*/ 11574274 w 11574274"/>
              <a:gd name="connsiteY17" fmla="*/ 750719 h 4609678"/>
              <a:gd name="connsiteX18" fmla="*/ 11574274 w 11574274"/>
              <a:gd name="connsiteY18" fmla="*/ 1455341 h 4609678"/>
              <a:gd name="connsiteX19" fmla="*/ 11574274 w 11574274"/>
              <a:gd name="connsiteY19" fmla="*/ 2159963 h 4609678"/>
              <a:gd name="connsiteX20" fmla="*/ 11574274 w 11574274"/>
              <a:gd name="connsiteY20" fmla="*/ 2680198 h 4609678"/>
              <a:gd name="connsiteX21" fmla="*/ 11574274 w 11574274"/>
              <a:gd name="connsiteY21" fmla="*/ 3246530 h 4609678"/>
              <a:gd name="connsiteX22" fmla="*/ 11574274 w 11574274"/>
              <a:gd name="connsiteY22" fmla="*/ 3951153 h 4609678"/>
              <a:gd name="connsiteX23" fmla="*/ 11574274 w 11574274"/>
              <a:gd name="connsiteY23" fmla="*/ 4609678 h 4609678"/>
              <a:gd name="connsiteX24" fmla="*/ 11124920 w 11574274"/>
              <a:gd name="connsiteY24" fmla="*/ 4609678 h 4609678"/>
              <a:gd name="connsiteX25" fmla="*/ 10791308 w 11574274"/>
              <a:gd name="connsiteY25" fmla="*/ 4609678 h 4609678"/>
              <a:gd name="connsiteX26" fmla="*/ 10457697 w 11574274"/>
              <a:gd name="connsiteY26" fmla="*/ 4609678 h 4609678"/>
              <a:gd name="connsiteX27" fmla="*/ 9776857 w 11574274"/>
              <a:gd name="connsiteY27" fmla="*/ 4609678 h 4609678"/>
              <a:gd name="connsiteX28" fmla="*/ 9327503 w 11574274"/>
              <a:gd name="connsiteY28" fmla="*/ 4609678 h 4609678"/>
              <a:gd name="connsiteX29" fmla="*/ 8530921 w 11574274"/>
              <a:gd name="connsiteY29" fmla="*/ 4609678 h 4609678"/>
              <a:gd name="connsiteX30" fmla="*/ 8081567 w 11574274"/>
              <a:gd name="connsiteY30" fmla="*/ 4609678 h 4609678"/>
              <a:gd name="connsiteX31" fmla="*/ 7284984 w 11574274"/>
              <a:gd name="connsiteY31" fmla="*/ 4609678 h 4609678"/>
              <a:gd name="connsiteX32" fmla="*/ 6951373 w 11574274"/>
              <a:gd name="connsiteY32" fmla="*/ 4609678 h 4609678"/>
              <a:gd name="connsiteX33" fmla="*/ 6154790 w 11574274"/>
              <a:gd name="connsiteY33" fmla="*/ 4609678 h 4609678"/>
              <a:gd name="connsiteX34" fmla="*/ 5705436 w 11574274"/>
              <a:gd name="connsiteY34" fmla="*/ 4609678 h 4609678"/>
              <a:gd name="connsiteX35" fmla="*/ 5371825 w 11574274"/>
              <a:gd name="connsiteY35" fmla="*/ 4609678 h 4609678"/>
              <a:gd name="connsiteX36" fmla="*/ 4922471 w 11574274"/>
              <a:gd name="connsiteY36" fmla="*/ 4609678 h 4609678"/>
              <a:gd name="connsiteX37" fmla="*/ 4125888 w 11574274"/>
              <a:gd name="connsiteY37" fmla="*/ 4609678 h 4609678"/>
              <a:gd name="connsiteX38" fmla="*/ 3676534 w 11574274"/>
              <a:gd name="connsiteY38" fmla="*/ 4609678 h 4609678"/>
              <a:gd name="connsiteX39" fmla="*/ 3342923 w 11574274"/>
              <a:gd name="connsiteY39" fmla="*/ 4609678 h 4609678"/>
              <a:gd name="connsiteX40" fmla="*/ 2893569 w 11574274"/>
              <a:gd name="connsiteY40" fmla="*/ 4609678 h 4609678"/>
              <a:gd name="connsiteX41" fmla="*/ 2328472 w 11574274"/>
              <a:gd name="connsiteY41" fmla="*/ 4609678 h 4609678"/>
              <a:gd name="connsiteX42" fmla="*/ 1647632 w 11574274"/>
              <a:gd name="connsiteY42" fmla="*/ 4609678 h 4609678"/>
              <a:gd name="connsiteX43" fmla="*/ 1198278 w 11574274"/>
              <a:gd name="connsiteY43" fmla="*/ 4609678 h 4609678"/>
              <a:gd name="connsiteX44" fmla="*/ 0 w 11574274"/>
              <a:gd name="connsiteY44" fmla="*/ 4609678 h 4609678"/>
              <a:gd name="connsiteX45" fmla="*/ 0 w 11574274"/>
              <a:gd name="connsiteY45" fmla="*/ 3951153 h 4609678"/>
              <a:gd name="connsiteX46" fmla="*/ 0 w 11574274"/>
              <a:gd name="connsiteY46" fmla="*/ 3292627 h 4609678"/>
              <a:gd name="connsiteX47" fmla="*/ 0 w 11574274"/>
              <a:gd name="connsiteY47" fmla="*/ 2634102 h 4609678"/>
              <a:gd name="connsiteX48" fmla="*/ 0 w 11574274"/>
              <a:gd name="connsiteY48" fmla="*/ 1975576 h 4609678"/>
              <a:gd name="connsiteX49" fmla="*/ 0 w 11574274"/>
              <a:gd name="connsiteY49" fmla="*/ 1363148 h 4609678"/>
              <a:gd name="connsiteX50" fmla="*/ 0 w 11574274"/>
              <a:gd name="connsiteY50" fmla="*/ 658525 h 4609678"/>
              <a:gd name="connsiteX51" fmla="*/ 0 w 11574274"/>
              <a:gd name="connsiteY51" fmla="*/ 0 h 4609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574274" h="4609678" extrusionOk="0">
                <a:moveTo>
                  <a:pt x="0" y="0"/>
                </a:moveTo>
                <a:cubicBezTo>
                  <a:pt x="120128" y="-17917"/>
                  <a:pt x="294226" y="-17020"/>
                  <a:pt x="565097" y="0"/>
                </a:cubicBezTo>
                <a:cubicBezTo>
                  <a:pt x="835968" y="17020"/>
                  <a:pt x="799447" y="-3691"/>
                  <a:pt x="898708" y="0"/>
                </a:cubicBezTo>
                <a:cubicBezTo>
                  <a:pt x="997969" y="3691"/>
                  <a:pt x="1548259" y="-28985"/>
                  <a:pt x="1811033" y="0"/>
                </a:cubicBezTo>
                <a:cubicBezTo>
                  <a:pt x="2073808" y="28985"/>
                  <a:pt x="2195696" y="-18775"/>
                  <a:pt x="2376130" y="0"/>
                </a:cubicBezTo>
                <a:cubicBezTo>
                  <a:pt x="2556564" y="18775"/>
                  <a:pt x="2786876" y="-3172"/>
                  <a:pt x="2941227" y="0"/>
                </a:cubicBezTo>
                <a:cubicBezTo>
                  <a:pt x="3095578" y="3172"/>
                  <a:pt x="3580422" y="41115"/>
                  <a:pt x="3853552" y="0"/>
                </a:cubicBezTo>
                <a:cubicBezTo>
                  <a:pt x="4126683" y="-41115"/>
                  <a:pt x="4209781" y="12739"/>
                  <a:pt x="4302907" y="0"/>
                </a:cubicBezTo>
                <a:cubicBezTo>
                  <a:pt x="4396034" y="-12739"/>
                  <a:pt x="4986671" y="9755"/>
                  <a:pt x="5215232" y="0"/>
                </a:cubicBezTo>
                <a:cubicBezTo>
                  <a:pt x="5443793" y="-9755"/>
                  <a:pt x="5821949" y="-9483"/>
                  <a:pt x="6127557" y="0"/>
                </a:cubicBezTo>
                <a:cubicBezTo>
                  <a:pt x="6433166" y="9483"/>
                  <a:pt x="6547142" y="26703"/>
                  <a:pt x="6808396" y="0"/>
                </a:cubicBezTo>
                <a:cubicBezTo>
                  <a:pt x="7069650" y="-26703"/>
                  <a:pt x="7516522" y="-33219"/>
                  <a:pt x="7720722" y="0"/>
                </a:cubicBezTo>
                <a:cubicBezTo>
                  <a:pt x="7924922" y="33219"/>
                  <a:pt x="8104224" y="24951"/>
                  <a:pt x="8285819" y="0"/>
                </a:cubicBezTo>
                <a:cubicBezTo>
                  <a:pt x="8467414" y="-24951"/>
                  <a:pt x="8687403" y="7017"/>
                  <a:pt x="8850915" y="0"/>
                </a:cubicBezTo>
                <a:cubicBezTo>
                  <a:pt x="9014427" y="-7017"/>
                  <a:pt x="9335511" y="3918"/>
                  <a:pt x="9647498" y="0"/>
                </a:cubicBezTo>
                <a:cubicBezTo>
                  <a:pt x="9959485" y="-3918"/>
                  <a:pt x="9991701" y="-12462"/>
                  <a:pt x="10212595" y="0"/>
                </a:cubicBezTo>
                <a:cubicBezTo>
                  <a:pt x="10433489" y="12462"/>
                  <a:pt x="10986547" y="44055"/>
                  <a:pt x="11574274" y="0"/>
                </a:cubicBezTo>
                <a:cubicBezTo>
                  <a:pt x="11560059" y="333893"/>
                  <a:pt x="11595640" y="532553"/>
                  <a:pt x="11574274" y="750719"/>
                </a:cubicBezTo>
                <a:cubicBezTo>
                  <a:pt x="11552908" y="968885"/>
                  <a:pt x="11587089" y="1118155"/>
                  <a:pt x="11574274" y="1455341"/>
                </a:cubicBezTo>
                <a:cubicBezTo>
                  <a:pt x="11561459" y="1792527"/>
                  <a:pt x="11569262" y="1917656"/>
                  <a:pt x="11574274" y="2159963"/>
                </a:cubicBezTo>
                <a:cubicBezTo>
                  <a:pt x="11579286" y="2402270"/>
                  <a:pt x="11587812" y="2426190"/>
                  <a:pt x="11574274" y="2680198"/>
                </a:cubicBezTo>
                <a:cubicBezTo>
                  <a:pt x="11560736" y="2934207"/>
                  <a:pt x="11550550" y="3130096"/>
                  <a:pt x="11574274" y="3246530"/>
                </a:cubicBezTo>
                <a:cubicBezTo>
                  <a:pt x="11597998" y="3362964"/>
                  <a:pt x="11602349" y="3747431"/>
                  <a:pt x="11574274" y="3951153"/>
                </a:cubicBezTo>
                <a:cubicBezTo>
                  <a:pt x="11546199" y="4154875"/>
                  <a:pt x="11591046" y="4380950"/>
                  <a:pt x="11574274" y="4609678"/>
                </a:cubicBezTo>
                <a:cubicBezTo>
                  <a:pt x="11468719" y="4608046"/>
                  <a:pt x="11340895" y="4609932"/>
                  <a:pt x="11124920" y="4609678"/>
                </a:cubicBezTo>
                <a:cubicBezTo>
                  <a:pt x="10908945" y="4609424"/>
                  <a:pt x="10878225" y="4612086"/>
                  <a:pt x="10791308" y="4609678"/>
                </a:cubicBezTo>
                <a:cubicBezTo>
                  <a:pt x="10704391" y="4607270"/>
                  <a:pt x="10599576" y="4611998"/>
                  <a:pt x="10457697" y="4609678"/>
                </a:cubicBezTo>
                <a:cubicBezTo>
                  <a:pt x="10315818" y="4607358"/>
                  <a:pt x="10040786" y="4584960"/>
                  <a:pt x="9776857" y="4609678"/>
                </a:cubicBezTo>
                <a:cubicBezTo>
                  <a:pt x="9512928" y="4634396"/>
                  <a:pt x="9488348" y="4605546"/>
                  <a:pt x="9327503" y="4609678"/>
                </a:cubicBezTo>
                <a:cubicBezTo>
                  <a:pt x="9166658" y="4613810"/>
                  <a:pt x="8781464" y="4602865"/>
                  <a:pt x="8530921" y="4609678"/>
                </a:cubicBezTo>
                <a:cubicBezTo>
                  <a:pt x="8280378" y="4616491"/>
                  <a:pt x="8292880" y="4597887"/>
                  <a:pt x="8081567" y="4609678"/>
                </a:cubicBezTo>
                <a:cubicBezTo>
                  <a:pt x="7870254" y="4621469"/>
                  <a:pt x="7661625" y="4598877"/>
                  <a:pt x="7284984" y="4609678"/>
                </a:cubicBezTo>
                <a:cubicBezTo>
                  <a:pt x="6908343" y="4620479"/>
                  <a:pt x="7094918" y="4610366"/>
                  <a:pt x="6951373" y="4609678"/>
                </a:cubicBezTo>
                <a:cubicBezTo>
                  <a:pt x="6807828" y="4608990"/>
                  <a:pt x="6487504" y="4629512"/>
                  <a:pt x="6154790" y="4609678"/>
                </a:cubicBezTo>
                <a:cubicBezTo>
                  <a:pt x="5822076" y="4589844"/>
                  <a:pt x="5881526" y="4621070"/>
                  <a:pt x="5705436" y="4609678"/>
                </a:cubicBezTo>
                <a:cubicBezTo>
                  <a:pt x="5529346" y="4598286"/>
                  <a:pt x="5451493" y="4608279"/>
                  <a:pt x="5371825" y="4609678"/>
                </a:cubicBezTo>
                <a:cubicBezTo>
                  <a:pt x="5292157" y="4611077"/>
                  <a:pt x="5056496" y="4587410"/>
                  <a:pt x="4922471" y="4609678"/>
                </a:cubicBezTo>
                <a:cubicBezTo>
                  <a:pt x="4788446" y="4631946"/>
                  <a:pt x="4429372" y="4604547"/>
                  <a:pt x="4125888" y="4609678"/>
                </a:cubicBezTo>
                <a:cubicBezTo>
                  <a:pt x="3822404" y="4614809"/>
                  <a:pt x="3890132" y="4599226"/>
                  <a:pt x="3676534" y="4609678"/>
                </a:cubicBezTo>
                <a:cubicBezTo>
                  <a:pt x="3462936" y="4620130"/>
                  <a:pt x="3458681" y="4604464"/>
                  <a:pt x="3342923" y="4609678"/>
                </a:cubicBezTo>
                <a:cubicBezTo>
                  <a:pt x="3227165" y="4614892"/>
                  <a:pt x="3102983" y="4610324"/>
                  <a:pt x="2893569" y="4609678"/>
                </a:cubicBezTo>
                <a:cubicBezTo>
                  <a:pt x="2684155" y="4609032"/>
                  <a:pt x="2476701" y="4627811"/>
                  <a:pt x="2328472" y="4609678"/>
                </a:cubicBezTo>
                <a:cubicBezTo>
                  <a:pt x="2180243" y="4591545"/>
                  <a:pt x="1960390" y="4578788"/>
                  <a:pt x="1647632" y="4609678"/>
                </a:cubicBezTo>
                <a:cubicBezTo>
                  <a:pt x="1334874" y="4640568"/>
                  <a:pt x="1383502" y="4587505"/>
                  <a:pt x="1198278" y="4609678"/>
                </a:cubicBezTo>
                <a:cubicBezTo>
                  <a:pt x="1013054" y="4631851"/>
                  <a:pt x="323615" y="4635836"/>
                  <a:pt x="0" y="4609678"/>
                </a:cubicBezTo>
                <a:cubicBezTo>
                  <a:pt x="-260" y="4329985"/>
                  <a:pt x="-32176" y="4269853"/>
                  <a:pt x="0" y="3951153"/>
                </a:cubicBezTo>
                <a:cubicBezTo>
                  <a:pt x="32176" y="3632454"/>
                  <a:pt x="15389" y="3524473"/>
                  <a:pt x="0" y="3292627"/>
                </a:cubicBezTo>
                <a:cubicBezTo>
                  <a:pt x="-15389" y="3060781"/>
                  <a:pt x="29814" y="2776061"/>
                  <a:pt x="0" y="2634102"/>
                </a:cubicBezTo>
                <a:cubicBezTo>
                  <a:pt x="-29814" y="2492143"/>
                  <a:pt x="29387" y="2272618"/>
                  <a:pt x="0" y="1975576"/>
                </a:cubicBezTo>
                <a:cubicBezTo>
                  <a:pt x="-29387" y="1678534"/>
                  <a:pt x="5162" y="1573406"/>
                  <a:pt x="0" y="1363148"/>
                </a:cubicBezTo>
                <a:cubicBezTo>
                  <a:pt x="-5162" y="1152890"/>
                  <a:pt x="-20630" y="800507"/>
                  <a:pt x="0" y="658525"/>
                </a:cubicBezTo>
                <a:cubicBezTo>
                  <a:pt x="20630" y="516543"/>
                  <a:pt x="-13991" y="276911"/>
                  <a:pt x="0" y="0"/>
                </a:cubicBezTo>
                <a:close/>
              </a:path>
            </a:pathLst>
          </a:custGeom>
          <a:noFill/>
          <a:ln>
            <a:solidFill>
              <a:srgbClr val="18A7E0">
                <a:alpha val="0"/>
              </a:srgbClr>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vert="horz" lIns="91440" tIns="45720" rIns="91440" bIns="45720" rtlCol="0" anchor="b">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3600" dirty="0">
                <a:latin typeface="+mn-lt"/>
              </a:rPr>
              <a:t>Self-harm is when you hurt yourself as a way of dealing with very difficult feelings, painful memories or overwhelming situations and experiences. </a:t>
            </a:r>
          </a:p>
          <a:p>
            <a:pPr algn="ctr">
              <a:lnSpc>
                <a:spcPct val="100000"/>
              </a:lnSpc>
            </a:pPr>
            <a:endParaRPr lang="en-GB" sz="3600" dirty="0">
              <a:latin typeface="+mn-lt"/>
            </a:endParaRPr>
          </a:p>
          <a:p>
            <a:pPr algn="ctr">
              <a:lnSpc>
                <a:spcPct val="100000"/>
              </a:lnSpc>
            </a:pPr>
            <a:r>
              <a:rPr lang="en-GB" sz="3600" dirty="0">
                <a:latin typeface="+mn-lt"/>
              </a:rPr>
              <a:t>People may turn to self-harm when they don’t know how else to cope with these feelings, as they don’t have any successful healthy coping strategies they can rely on. </a:t>
            </a:r>
          </a:p>
          <a:p>
            <a:pPr algn="ctr">
              <a:lnSpc>
                <a:spcPct val="100000"/>
              </a:lnSpc>
            </a:pPr>
            <a:endParaRPr lang="en-GB" sz="3600" dirty="0">
              <a:latin typeface="+mn-lt"/>
            </a:endParaRPr>
          </a:p>
          <a:p>
            <a:pPr algn="ctr">
              <a:lnSpc>
                <a:spcPct val="100000"/>
              </a:lnSpc>
            </a:pPr>
            <a:r>
              <a:rPr lang="en-GB" sz="3600" dirty="0">
                <a:latin typeface="+mn-lt"/>
              </a:rPr>
              <a:t>It can affect any one of any age and from any background.</a:t>
            </a:r>
          </a:p>
          <a:p>
            <a:pPr algn="ctr"/>
            <a:endParaRPr lang="en-US" sz="2000" b="1" dirty="0">
              <a:solidFill>
                <a:srgbClr val="18A7E0"/>
              </a:solidFill>
              <a:latin typeface="+mn-lt"/>
            </a:endParaRPr>
          </a:p>
        </p:txBody>
      </p:sp>
      <p:pic>
        <p:nvPicPr>
          <p:cNvPr id="19" name="Picture 18" descr="A picture containing clock&#10;&#10;Description automatically generated">
            <a:extLst>
              <a:ext uri="{FF2B5EF4-FFF2-40B4-BE49-F238E27FC236}">
                <a16:creationId xmlns:a16="http://schemas.microsoft.com/office/drawing/2014/main" id="{B28FC767-EF5B-5B4C-A762-BFE269346C1F}"/>
              </a:ext>
            </a:extLst>
          </p:cNvPr>
          <p:cNvPicPr>
            <a:picLocks noChangeAspect="1"/>
          </p:cNvPicPr>
          <p:nvPr/>
        </p:nvPicPr>
        <p:blipFill>
          <a:blip r:embed="rId3"/>
          <a:stretch>
            <a:fillRect/>
          </a:stretch>
        </p:blipFill>
        <p:spPr>
          <a:xfrm>
            <a:off x="8901376" y="6033913"/>
            <a:ext cx="3290624" cy="824087"/>
          </a:xfrm>
          <a:prstGeom prst="rect">
            <a:avLst/>
          </a:prstGeom>
        </p:spPr>
      </p:pic>
    </p:spTree>
    <p:extLst>
      <p:ext uri="{BB962C8B-B14F-4D97-AF65-F5344CB8AC3E}">
        <p14:creationId xmlns:p14="http://schemas.microsoft.com/office/powerpoint/2010/main" val="528264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362353" y="1825052"/>
            <a:ext cx="4184934" cy="3207895"/>
          </a:xfrm>
        </p:spPr>
        <p:txBody>
          <a:bodyPr vert="horz" lIns="91440" tIns="45720" rIns="91440" bIns="45720" rtlCol="0" anchor="ctr">
            <a:normAutofit/>
          </a:bodyPr>
          <a:lstStyle/>
          <a:p>
            <a:pPr algn="ctr"/>
            <a:r>
              <a:rPr lang="en-US" b="1" dirty="0">
                <a:solidFill>
                  <a:srgbClr val="18A7E0"/>
                </a:solidFill>
                <a:latin typeface="+mn-lt"/>
              </a:rPr>
              <a:t>Some people have described </a:t>
            </a:r>
            <a:br>
              <a:rPr lang="en-US" b="1" dirty="0">
                <a:solidFill>
                  <a:srgbClr val="18A7E0"/>
                </a:solidFill>
                <a:latin typeface="+mn-lt"/>
              </a:rPr>
            </a:br>
            <a:r>
              <a:rPr lang="en-US" b="1" dirty="0">
                <a:solidFill>
                  <a:srgbClr val="18A7E0"/>
                </a:solidFill>
                <a:latin typeface="+mn-lt"/>
              </a:rPr>
              <a:t>self-harm as a way for them to:</a:t>
            </a:r>
          </a:p>
        </p:txBody>
      </p:sp>
      <p:sp>
        <p:nvSpPr>
          <p:cNvPr id="15" name="Title 1">
            <a:extLst>
              <a:ext uri="{FF2B5EF4-FFF2-40B4-BE49-F238E27FC236}">
                <a16:creationId xmlns:a16="http://schemas.microsoft.com/office/drawing/2014/main" id="{DFDE1132-B86D-C442-8F57-9EC6783B174A}"/>
              </a:ext>
            </a:extLst>
          </p:cNvPr>
          <p:cNvSpPr txBox="1">
            <a:spLocks/>
          </p:cNvSpPr>
          <p:nvPr/>
        </p:nvSpPr>
        <p:spPr>
          <a:xfrm>
            <a:off x="4547287" y="289922"/>
            <a:ext cx="7282360" cy="6278156"/>
          </a:xfrm>
          <a:custGeom>
            <a:avLst/>
            <a:gdLst>
              <a:gd name="connsiteX0" fmla="*/ 0 w 7282360"/>
              <a:gd name="connsiteY0" fmla="*/ 0 h 6278156"/>
              <a:gd name="connsiteX1" fmla="*/ 589209 w 7282360"/>
              <a:gd name="connsiteY1" fmla="*/ 0 h 6278156"/>
              <a:gd name="connsiteX2" fmla="*/ 1032771 w 7282360"/>
              <a:gd name="connsiteY2" fmla="*/ 0 h 6278156"/>
              <a:gd name="connsiteX3" fmla="*/ 1840451 w 7282360"/>
              <a:gd name="connsiteY3" fmla="*/ 0 h 6278156"/>
              <a:gd name="connsiteX4" fmla="*/ 2429660 w 7282360"/>
              <a:gd name="connsiteY4" fmla="*/ 0 h 6278156"/>
              <a:gd name="connsiteX5" fmla="*/ 3018869 w 7282360"/>
              <a:gd name="connsiteY5" fmla="*/ 0 h 6278156"/>
              <a:gd name="connsiteX6" fmla="*/ 3826549 w 7282360"/>
              <a:gd name="connsiteY6" fmla="*/ 0 h 6278156"/>
              <a:gd name="connsiteX7" fmla="*/ 4342935 w 7282360"/>
              <a:gd name="connsiteY7" fmla="*/ 0 h 6278156"/>
              <a:gd name="connsiteX8" fmla="*/ 5150615 w 7282360"/>
              <a:gd name="connsiteY8" fmla="*/ 0 h 6278156"/>
              <a:gd name="connsiteX9" fmla="*/ 5958295 w 7282360"/>
              <a:gd name="connsiteY9" fmla="*/ 0 h 6278156"/>
              <a:gd name="connsiteX10" fmla="*/ 6620327 w 7282360"/>
              <a:gd name="connsiteY10" fmla="*/ 0 h 6278156"/>
              <a:gd name="connsiteX11" fmla="*/ 7282360 w 7282360"/>
              <a:gd name="connsiteY11" fmla="*/ 0 h 6278156"/>
              <a:gd name="connsiteX12" fmla="*/ 7282360 w 7282360"/>
              <a:gd name="connsiteY12" fmla="*/ 634791 h 6278156"/>
              <a:gd name="connsiteX13" fmla="*/ 7282360 w 7282360"/>
              <a:gd name="connsiteY13" fmla="*/ 1144020 h 6278156"/>
              <a:gd name="connsiteX14" fmla="*/ 7282360 w 7282360"/>
              <a:gd name="connsiteY14" fmla="*/ 1841592 h 6278156"/>
              <a:gd name="connsiteX15" fmla="*/ 7282360 w 7282360"/>
              <a:gd name="connsiteY15" fmla="*/ 2539165 h 6278156"/>
              <a:gd name="connsiteX16" fmla="*/ 7282360 w 7282360"/>
              <a:gd name="connsiteY16" fmla="*/ 3236738 h 6278156"/>
              <a:gd name="connsiteX17" fmla="*/ 7282360 w 7282360"/>
              <a:gd name="connsiteY17" fmla="*/ 3997093 h 6278156"/>
              <a:gd name="connsiteX18" fmla="*/ 7282360 w 7282360"/>
              <a:gd name="connsiteY18" fmla="*/ 4757447 h 6278156"/>
              <a:gd name="connsiteX19" fmla="*/ 7282360 w 7282360"/>
              <a:gd name="connsiteY19" fmla="*/ 5517802 h 6278156"/>
              <a:gd name="connsiteX20" fmla="*/ 7282360 w 7282360"/>
              <a:gd name="connsiteY20" fmla="*/ 6278156 h 6278156"/>
              <a:gd name="connsiteX21" fmla="*/ 6765974 w 7282360"/>
              <a:gd name="connsiteY21" fmla="*/ 6278156 h 6278156"/>
              <a:gd name="connsiteX22" fmla="*/ 6103942 w 7282360"/>
              <a:gd name="connsiteY22" fmla="*/ 6278156 h 6278156"/>
              <a:gd name="connsiteX23" fmla="*/ 5587556 w 7282360"/>
              <a:gd name="connsiteY23" fmla="*/ 6278156 h 6278156"/>
              <a:gd name="connsiteX24" fmla="*/ 4925523 w 7282360"/>
              <a:gd name="connsiteY24" fmla="*/ 6278156 h 6278156"/>
              <a:gd name="connsiteX25" fmla="*/ 4481962 w 7282360"/>
              <a:gd name="connsiteY25" fmla="*/ 6278156 h 6278156"/>
              <a:gd name="connsiteX26" fmla="*/ 4038400 w 7282360"/>
              <a:gd name="connsiteY26" fmla="*/ 6278156 h 6278156"/>
              <a:gd name="connsiteX27" fmla="*/ 3376367 w 7282360"/>
              <a:gd name="connsiteY27" fmla="*/ 6278156 h 6278156"/>
              <a:gd name="connsiteX28" fmla="*/ 2859981 w 7282360"/>
              <a:gd name="connsiteY28" fmla="*/ 6278156 h 6278156"/>
              <a:gd name="connsiteX29" fmla="*/ 2125125 w 7282360"/>
              <a:gd name="connsiteY29" fmla="*/ 6278156 h 6278156"/>
              <a:gd name="connsiteX30" fmla="*/ 1608740 w 7282360"/>
              <a:gd name="connsiteY30" fmla="*/ 6278156 h 6278156"/>
              <a:gd name="connsiteX31" fmla="*/ 873883 w 7282360"/>
              <a:gd name="connsiteY31" fmla="*/ 6278156 h 6278156"/>
              <a:gd name="connsiteX32" fmla="*/ 0 w 7282360"/>
              <a:gd name="connsiteY32" fmla="*/ 6278156 h 6278156"/>
              <a:gd name="connsiteX33" fmla="*/ 0 w 7282360"/>
              <a:gd name="connsiteY33" fmla="*/ 5517802 h 6278156"/>
              <a:gd name="connsiteX34" fmla="*/ 0 w 7282360"/>
              <a:gd name="connsiteY34" fmla="*/ 4757447 h 6278156"/>
              <a:gd name="connsiteX35" fmla="*/ 0 w 7282360"/>
              <a:gd name="connsiteY35" fmla="*/ 3934311 h 6278156"/>
              <a:gd name="connsiteX36" fmla="*/ 0 w 7282360"/>
              <a:gd name="connsiteY36" fmla="*/ 3299520 h 6278156"/>
              <a:gd name="connsiteX37" fmla="*/ 0 w 7282360"/>
              <a:gd name="connsiteY37" fmla="*/ 2476384 h 6278156"/>
              <a:gd name="connsiteX38" fmla="*/ 0 w 7282360"/>
              <a:gd name="connsiteY38" fmla="*/ 1904374 h 6278156"/>
              <a:gd name="connsiteX39" fmla="*/ 0 w 7282360"/>
              <a:gd name="connsiteY39" fmla="*/ 1395146 h 6278156"/>
              <a:gd name="connsiteX40" fmla="*/ 0 w 7282360"/>
              <a:gd name="connsiteY40" fmla="*/ 885918 h 6278156"/>
              <a:gd name="connsiteX41" fmla="*/ 0 w 7282360"/>
              <a:gd name="connsiteY41" fmla="*/ 0 h 627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82360" h="6278156" extrusionOk="0">
                <a:moveTo>
                  <a:pt x="0" y="0"/>
                </a:moveTo>
                <a:cubicBezTo>
                  <a:pt x="268292" y="-15943"/>
                  <a:pt x="368943" y="25192"/>
                  <a:pt x="589209" y="0"/>
                </a:cubicBezTo>
                <a:cubicBezTo>
                  <a:pt x="809475" y="-25192"/>
                  <a:pt x="818375" y="2072"/>
                  <a:pt x="1032771" y="0"/>
                </a:cubicBezTo>
                <a:cubicBezTo>
                  <a:pt x="1247167" y="-2072"/>
                  <a:pt x="1511326" y="-1307"/>
                  <a:pt x="1840451" y="0"/>
                </a:cubicBezTo>
                <a:cubicBezTo>
                  <a:pt x="2169576" y="1307"/>
                  <a:pt x="2143285" y="-4330"/>
                  <a:pt x="2429660" y="0"/>
                </a:cubicBezTo>
                <a:cubicBezTo>
                  <a:pt x="2716035" y="4330"/>
                  <a:pt x="2761126" y="-15629"/>
                  <a:pt x="3018869" y="0"/>
                </a:cubicBezTo>
                <a:cubicBezTo>
                  <a:pt x="3276612" y="15629"/>
                  <a:pt x="3649582" y="-2121"/>
                  <a:pt x="3826549" y="0"/>
                </a:cubicBezTo>
                <a:cubicBezTo>
                  <a:pt x="4003516" y="2121"/>
                  <a:pt x="4190569" y="1857"/>
                  <a:pt x="4342935" y="0"/>
                </a:cubicBezTo>
                <a:cubicBezTo>
                  <a:pt x="4495301" y="-1857"/>
                  <a:pt x="4880759" y="3799"/>
                  <a:pt x="5150615" y="0"/>
                </a:cubicBezTo>
                <a:cubicBezTo>
                  <a:pt x="5420471" y="-3799"/>
                  <a:pt x="5626155" y="9605"/>
                  <a:pt x="5958295" y="0"/>
                </a:cubicBezTo>
                <a:cubicBezTo>
                  <a:pt x="6290435" y="-9605"/>
                  <a:pt x="6293228" y="19502"/>
                  <a:pt x="6620327" y="0"/>
                </a:cubicBezTo>
                <a:cubicBezTo>
                  <a:pt x="6947426" y="-19502"/>
                  <a:pt x="7081599" y="-21864"/>
                  <a:pt x="7282360" y="0"/>
                </a:cubicBezTo>
                <a:cubicBezTo>
                  <a:pt x="7264074" y="255147"/>
                  <a:pt x="7258670" y="424548"/>
                  <a:pt x="7282360" y="634791"/>
                </a:cubicBezTo>
                <a:cubicBezTo>
                  <a:pt x="7306050" y="845034"/>
                  <a:pt x="7287234" y="1026509"/>
                  <a:pt x="7282360" y="1144020"/>
                </a:cubicBezTo>
                <a:cubicBezTo>
                  <a:pt x="7277486" y="1261531"/>
                  <a:pt x="7315548" y="1555493"/>
                  <a:pt x="7282360" y="1841592"/>
                </a:cubicBezTo>
                <a:cubicBezTo>
                  <a:pt x="7249172" y="2127691"/>
                  <a:pt x="7295111" y="2288567"/>
                  <a:pt x="7282360" y="2539165"/>
                </a:cubicBezTo>
                <a:cubicBezTo>
                  <a:pt x="7269609" y="2789763"/>
                  <a:pt x="7291557" y="3000284"/>
                  <a:pt x="7282360" y="3236738"/>
                </a:cubicBezTo>
                <a:cubicBezTo>
                  <a:pt x="7273163" y="3473192"/>
                  <a:pt x="7272552" y="3736156"/>
                  <a:pt x="7282360" y="3997093"/>
                </a:cubicBezTo>
                <a:cubicBezTo>
                  <a:pt x="7292168" y="4258030"/>
                  <a:pt x="7300386" y="4412241"/>
                  <a:pt x="7282360" y="4757447"/>
                </a:cubicBezTo>
                <a:cubicBezTo>
                  <a:pt x="7264334" y="5102653"/>
                  <a:pt x="7277644" y="5358807"/>
                  <a:pt x="7282360" y="5517802"/>
                </a:cubicBezTo>
                <a:cubicBezTo>
                  <a:pt x="7287076" y="5676797"/>
                  <a:pt x="7255306" y="6117976"/>
                  <a:pt x="7282360" y="6278156"/>
                </a:cubicBezTo>
                <a:cubicBezTo>
                  <a:pt x="7159069" y="6253341"/>
                  <a:pt x="6937126" y="6260791"/>
                  <a:pt x="6765974" y="6278156"/>
                </a:cubicBezTo>
                <a:cubicBezTo>
                  <a:pt x="6594822" y="6295521"/>
                  <a:pt x="6408258" y="6297429"/>
                  <a:pt x="6103942" y="6278156"/>
                </a:cubicBezTo>
                <a:cubicBezTo>
                  <a:pt x="5799626" y="6258883"/>
                  <a:pt x="5699118" y="6296617"/>
                  <a:pt x="5587556" y="6278156"/>
                </a:cubicBezTo>
                <a:cubicBezTo>
                  <a:pt x="5475994" y="6259695"/>
                  <a:pt x="5091380" y="6289687"/>
                  <a:pt x="4925523" y="6278156"/>
                </a:cubicBezTo>
                <a:cubicBezTo>
                  <a:pt x="4759666" y="6266625"/>
                  <a:pt x="4595946" y="6260309"/>
                  <a:pt x="4481962" y="6278156"/>
                </a:cubicBezTo>
                <a:cubicBezTo>
                  <a:pt x="4367978" y="6296003"/>
                  <a:pt x="4131546" y="6294015"/>
                  <a:pt x="4038400" y="6278156"/>
                </a:cubicBezTo>
                <a:cubicBezTo>
                  <a:pt x="3945254" y="6262297"/>
                  <a:pt x="3672827" y="6276157"/>
                  <a:pt x="3376367" y="6278156"/>
                </a:cubicBezTo>
                <a:cubicBezTo>
                  <a:pt x="3079907" y="6280155"/>
                  <a:pt x="3048021" y="6255876"/>
                  <a:pt x="2859981" y="6278156"/>
                </a:cubicBezTo>
                <a:cubicBezTo>
                  <a:pt x="2671941" y="6300436"/>
                  <a:pt x="2337336" y="6268607"/>
                  <a:pt x="2125125" y="6278156"/>
                </a:cubicBezTo>
                <a:cubicBezTo>
                  <a:pt x="1912914" y="6287705"/>
                  <a:pt x="1714923" y="6262720"/>
                  <a:pt x="1608740" y="6278156"/>
                </a:cubicBezTo>
                <a:cubicBezTo>
                  <a:pt x="1502558" y="6293592"/>
                  <a:pt x="1143892" y="6304172"/>
                  <a:pt x="873883" y="6278156"/>
                </a:cubicBezTo>
                <a:cubicBezTo>
                  <a:pt x="603874" y="6252140"/>
                  <a:pt x="279979" y="6320318"/>
                  <a:pt x="0" y="6278156"/>
                </a:cubicBezTo>
                <a:cubicBezTo>
                  <a:pt x="3102" y="5943042"/>
                  <a:pt x="12037" y="5776074"/>
                  <a:pt x="0" y="5517802"/>
                </a:cubicBezTo>
                <a:cubicBezTo>
                  <a:pt x="-12037" y="5259530"/>
                  <a:pt x="12470" y="4971205"/>
                  <a:pt x="0" y="4757447"/>
                </a:cubicBezTo>
                <a:cubicBezTo>
                  <a:pt x="-12470" y="4543690"/>
                  <a:pt x="40521" y="4329431"/>
                  <a:pt x="0" y="3934311"/>
                </a:cubicBezTo>
                <a:cubicBezTo>
                  <a:pt x="-40521" y="3539191"/>
                  <a:pt x="21283" y="3448953"/>
                  <a:pt x="0" y="3299520"/>
                </a:cubicBezTo>
                <a:cubicBezTo>
                  <a:pt x="-21283" y="3150087"/>
                  <a:pt x="5294" y="2667194"/>
                  <a:pt x="0" y="2476384"/>
                </a:cubicBezTo>
                <a:cubicBezTo>
                  <a:pt x="-5294" y="2285574"/>
                  <a:pt x="-14644" y="2049241"/>
                  <a:pt x="0" y="1904374"/>
                </a:cubicBezTo>
                <a:cubicBezTo>
                  <a:pt x="14644" y="1759507"/>
                  <a:pt x="22706" y="1642755"/>
                  <a:pt x="0" y="1395146"/>
                </a:cubicBezTo>
                <a:cubicBezTo>
                  <a:pt x="-22706" y="1147537"/>
                  <a:pt x="-7591" y="1074165"/>
                  <a:pt x="0" y="885918"/>
                </a:cubicBezTo>
                <a:cubicBezTo>
                  <a:pt x="7591" y="697671"/>
                  <a:pt x="-11955" y="316008"/>
                  <a:pt x="0" y="0"/>
                </a:cubicBezTo>
                <a:close/>
              </a:path>
            </a:pathLst>
          </a:custGeom>
          <a:noFill/>
          <a:ln>
            <a:solidFill>
              <a:srgbClr val="18A7E0">
                <a:alpha val="0"/>
              </a:srgbClr>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vert="horz" lIns="91440" tIns="45720" rIns="91440" bIns="45720" rtlCol="0" anchor="b">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65125" indent="-268288" fontAlgn="base">
              <a:lnSpc>
                <a:spcPct val="170000"/>
              </a:lnSpc>
              <a:buFont typeface="Arial" panose="020B0604020202020204" pitchFamily="34" charset="0"/>
              <a:buChar char="•"/>
            </a:pPr>
            <a:r>
              <a:rPr lang="en-GB" dirty="0">
                <a:latin typeface="+mn-lt"/>
              </a:rPr>
              <a:t>Express something that is hard to put into words</a:t>
            </a:r>
          </a:p>
          <a:p>
            <a:pPr marL="365125" indent="-268288" fontAlgn="base">
              <a:lnSpc>
                <a:spcPct val="170000"/>
              </a:lnSpc>
              <a:buFont typeface="Arial" panose="020B0604020202020204" pitchFamily="34" charset="0"/>
              <a:buChar char="•"/>
            </a:pPr>
            <a:r>
              <a:rPr lang="en-GB" dirty="0">
                <a:latin typeface="+mn-lt"/>
              </a:rPr>
              <a:t>Turn invisible thoughts or feelings into something visible</a:t>
            </a:r>
          </a:p>
          <a:p>
            <a:pPr marL="365125" indent="-268288" fontAlgn="base">
              <a:lnSpc>
                <a:spcPct val="170000"/>
              </a:lnSpc>
              <a:buFont typeface="Arial" panose="020B0604020202020204" pitchFamily="34" charset="0"/>
              <a:buChar char="•"/>
            </a:pPr>
            <a:r>
              <a:rPr lang="en-GB" dirty="0">
                <a:latin typeface="+mn-lt"/>
              </a:rPr>
              <a:t>Change emotional pain into physical pain</a:t>
            </a:r>
          </a:p>
          <a:p>
            <a:pPr marL="365125" indent="-268288" fontAlgn="base">
              <a:lnSpc>
                <a:spcPct val="170000"/>
              </a:lnSpc>
              <a:buFont typeface="Arial" panose="020B0604020202020204" pitchFamily="34" charset="0"/>
              <a:buChar char="•"/>
            </a:pPr>
            <a:r>
              <a:rPr lang="en-GB" dirty="0">
                <a:latin typeface="+mn-lt"/>
              </a:rPr>
              <a:t>Reduce overwhelming emotional feelings or thoughts</a:t>
            </a:r>
          </a:p>
          <a:p>
            <a:pPr marL="365125" indent="-268288" fontAlgn="base">
              <a:lnSpc>
                <a:spcPct val="170000"/>
              </a:lnSpc>
              <a:buFont typeface="Arial" panose="020B0604020202020204" pitchFamily="34" charset="0"/>
              <a:buChar char="•"/>
            </a:pPr>
            <a:r>
              <a:rPr lang="en-GB" dirty="0">
                <a:latin typeface="+mn-lt"/>
              </a:rPr>
              <a:t>Have a sense of being in control</a:t>
            </a:r>
          </a:p>
          <a:p>
            <a:pPr marL="365125" indent="-268288" fontAlgn="base">
              <a:lnSpc>
                <a:spcPct val="170000"/>
              </a:lnSpc>
              <a:buFont typeface="Arial" panose="020B0604020202020204" pitchFamily="34" charset="0"/>
              <a:buChar char="•"/>
            </a:pPr>
            <a:r>
              <a:rPr lang="en-GB" dirty="0">
                <a:latin typeface="+mn-lt"/>
              </a:rPr>
              <a:t>Escape traumatic memories</a:t>
            </a:r>
          </a:p>
          <a:p>
            <a:pPr marL="365125" indent="-268288" fontAlgn="base">
              <a:lnSpc>
                <a:spcPct val="170000"/>
              </a:lnSpc>
              <a:buFont typeface="Arial" panose="020B0604020202020204" pitchFamily="34" charset="0"/>
              <a:buChar char="•"/>
            </a:pPr>
            <a:r>
              <a:rPr lang="en-GB" dirty="0">
                <a:latin typeface="+mn-lt"/>
              </a:rPr>
              <a:t>Have something in life that they can rely on</a:t>
            </a:r>
          </a:p>
          <a:p>
            <a:pPr marL="365125" indent="-268288" fontAlgn="base">
              <a:lnSpc>
                <a:spcPct val="170000"/>
              </a:lnSpc>
              <a:buFont typeface="Arial" panose="020B0604020202020204" pitchFamily="34" charset="0"/>
              <a:buChar char="•"/>
            </a:pPr>
            <a:r>
              <a:rPr lang="en-GB" dirty="0">
                <a:latin typeface="+mn-lt"/>
              </a:rPr>
              <a:t>Punish yourself for your feelings and experiences</a:t>
            </a:r>
          </a:p>
          <a:p>
            <a:pPr marL="365125" indent="-268288" fontAlgn="base">
              <a:lnSpc>
                <a:spcPct val="170000"/>
              </a:lnSpc>
              <a:buFont typeface="Arial" panose="020B0604020202020204" pitchFamily="34" charset="0"/>
              <a:buChar char="•"/>
            </a:pPr>
            <a:r>
              <a:rPr lang="en-GB" dirty="0">
                <a:latin typeface="+mn-lt"/>
              </a:rPr>
              <a:t>Stop feeling numb or disconnected from the world</a:t>
            </a:r>
          </a:p>
          <a:p>
            <a:pPr marL="365125" indent="-268288" fontAlgn="base">
              <a:lnSpc>
                <a:spcPct val="170000"/>
              </a:lnSpc>
              <a:buFont typeface="Arial" panose="020B0604020202020204" pitchFamily="34" charset="0"/>
              <a:buChar char="•"/>
            </a:pPr>
            <a:r>
              <a:rPr lang="en-GB" dirty="0">
                <a:latin typeface="+mn-lt"/>
              </a:rPr>
              <a:t>Create a reason to physically care for themselves</a:t>
            </a:r>
          </a:p>
          <a:p>
            <a:endParaRPr lang="en-GB" b="1" dirty="0"/>
          </a:p>
          <a:p>
            <a:pPr algn="ctr">
              <a:lnSpc>
                <a:spcPct val="120000"/>
              </a:lnSpc>
            </a:pPr>
            <a:r>
              <a:rPr lang="en-GB" b="1" dirty="0">
                <a:latin typeface="+mn-lt"/>
              </a:rPr>
              <a:t>After self-harming, the cause of distress is unlikely to have gone away. Self-harm can also bring up very difficult emotions and could make you feel worse.</a:t>
            </a:r>
          </a:p>
          <a:p>
            <a:pPr algn="ctr"/>
            <a:endParaRPr lang="en-US" sz="2000" b="1" dirty="0">
              <a:solidFill>
                <a:srgbClr val="18A7E0"/>
              </a:solidFill>
              <a:latin typeface="+mn-lt"/>
            </a:endParaRPr>
          </a:p>
        </p:txBody>
      </p:sp>
      <p:pic>
        <p:nvPicPr>
          <p:cNvPr id="19" name="Picture 18" descr="A picture containing clock&#10;&#10;Description automatically generated">
            <a:extLst>
              <a:ext uri="{FF2B5EF4-FFF2-40B4-BE49-F238E27FC236}">
                <a16:creationId xmlns:a16="http://schemas.microsoft.com/office/drawing/2014/main" id="{B28FC767-EF5B-5B4C-A762-BFE269346C1F}"/>
              </a:ext>
            </a:extLst>
          </p:cNvPr>
          <p:cNvPicPr>
            <a:picLocks noChangeAspect="1"/>
          </p:cNvPicPr>
          <p:nvPr/>
        </p:nvPicPr>
        <p:blipFill>
          <a:blip r:embed="rId3"/>
          <a:stretch>
            <a:fillRect/>
          </a:stretch>
        </p:blipFill>
        <p:spPr>
          <a:xfrm>
            <a:off x="0" y="6033913"/>
            <a:ext cx="3290624" cy="824087"/>
          </a:xfrm>
          <a:prstGeom prst="rect">
            <a:avLst/>
          </a:prstGeom>
        </p:spPr>
      </p:pic>
    </p:spTree>
    <p:extLst>
      <p:ext uri="{BB962C8B-B14F-4D97-AF65-F5344CB8AC3E}">
        <p14:creationId xmlns:p14="http://schemas.microsoft.com/office/powerpoint/2010/main" val="2790690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3687C9B-9DF9-5B4E-917F-CFA5D3CB6575}"/>
              </a:ext>
            </a:extLst>
          </p:cNvPr>
          <p:cNvPicPr>
            <a:picLocks noChangeAspect="1"/>
          </p:cNvPicPr>
          <p:nvPr/>
        </p:nvPicPr>
        <p:blipFill>
          <a:blip r:embed="rId3"/>
          <a:srcRect l="22727" r="22727"/>
          <a:stretch/>
        </p:blipFill>
        <p:spPr>
          <a:xfrm>
            <a:off x="5491133" y="286529"/>
            <a:ext cx="2275744" cy="2275744"/>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8" name="Picture 7">
            <a:extLst>
              <a:ext uri="{FF2B5EF4-FFF2-40B4-BE49-F238E27FC236}">
                <a16:creationId xmlns:a16="http://schemas.microsoft.com/office/drawing/2014/main" id="{D363193D-6DAF-A047-AAD4-565389CD79F8}"/>
              </a:ext>
            </a:extLst>
          </p:cNvPr>
          <p:cNvPicPr>
            <a:picLocks noChangeAspect="1"/>
          </p:cNvPicPr>
          <p:nvPr/>
        </p:nvPicPr>
        <p:blipFill>
          <a:blip r:embed="rId4"/>
          <a:srcRect l="22854" r="22854"/>
          <a:stretch/>
        </p:blipFill>
        <p:spPr>
          <a:xfrm>
            <a:off x="5734231" y="2527224"/>
            <a:ext cx="3316388" cy="3316386"/>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6" name="Picture 5" descr="A picture containing photo, covered, room, street&#10;&#10;Description automatically generated">
            <a:extLst>
              <a:ext uri="{FF2B5EF4-FFF2-40B4-BE49-F238E27FC236}">
                <a16:creationId xmlns:a16="http://schemas.microsoft.com/office/drawing/2014/main" id="{A60C6DA8-D674-A142-A129-51E036258C1C}"/>
              </a:ext>
            </a:extLst>
          </p:cNvPr>
          <p:cNvPicPr>
            <a:picLocks noChangeAspect="1"/>
          </p:cNvPicPr>
          <p:nvPr/>
        </p:nvPicPr>
        <p:blipFill rotWithShape="1">
          <a:blip r:embed="rId5">
            <a:alphaModFix/>
          </a:blip>
          <a:srcRect l="4796" r="30764" b="3"/>
          <a:stretch/>
        </p:blipFill>
        <p:spPr>
          <a:xfrm>
            <a:off x="7786846" y="1"/>
            <a:ext cx="4405154" cy="3776782"/>
          </a:xfrm>
          <a:custGeom>
            <a:avLst/>
            <a:gdLst/>
            <a:ahLst/>
            <a:cxnLst/>
            <a:rect l="l" t="t" r="r" b="b"/>
            <a:pathLst>
              <a:path w="4405154" h="3776782">
                <a:moveTo>
                  <a:pt x="279221" y="0"/>
                </a:moveTo>
                <a:lnTo>
                  <a:pt x="4405154" y="0"/>
                </a:lnTo>
                <a:lnTo>
                  <a:pt x="4405154" y="3055054"/>
                </a:lnTo>
                <a:lnTo>
                  <a:pt x="4266200" y="3181344"/>
                </a:lnTo>
                <a:cubicBezTo>
                  <a:pt x="3815461" y="3553326"/>
                  <a:pt x="3237603" y="3776782"/>
                  <a:pt x="2607554" y="3776782"/>
                </a:cubicBezTo>
                <a:cubicBezTo>
                  <a:pt x="1167442" y="3776782"/>
                  <a:pt x="0" y="2609341"/>
                  <a:pt x="0" y="1169228"/>
                </a:cubicBezTo>
                <a:cubicBezTo>
                  <a:pt x="0" y="809200"/>
                  <a:pt x="72965" y="466214"/>
                  <a:pt x="204915" y="154250"/>
                </a:cubicBezTo>
                <a:close/>
              </a:path>
            </a:pathLst>
          </a:custGeom>
          <a:effectLst>
            <a:softEdge rad="0"/>
          </a:effectLst>
        </p:spPr>
      </p:pic>
      <p:pic>
        <p:nvPicPr>
          <p:cNvPr id="10" name="Picture 9">
            <a:extLst>
              <a:ext uri="{FF2B5EF4-FFF2-40B4-BE49-F238E27FC236}">
                <a16:creationId xmlns:a16="http://schemas.microsoft.com/office/drawing/2014/main" id="{72E11271-E265-A943-A394-A2851438BAA0}"/>
              </a:ext>
            </a:extLst>
          </p:cNvPr>
          <p:cNvPicPr>
            <a:picLocks noChangeAspect="1"/>
          </p:cNvPicPr>
          <p:nvPr/>
        </p:nvPicPr>
        <p:blipFill>
          <a:blip r:embed="rId6"/>
          <a:srcRect l="18127" r="18127"/>
          <a:stretch/>
        </p:blipFill>
        <p:spPr>
          <a:xfrm>
            <a:off x="8738478" y="3917271"/>
            <a:ext cx="3453522" cy="2950205"/>
          </a:xfrm>
          <a:custGeom>
            <a:avLst/>
            <a:gdLst/>
            <a:ahLst/>
            <a:cxnLst/>
            <a:rect l="l" t="t" r="r" b="b"/>
            <a:pathLst>
              <a:path w="3453522" h="2950205">
                <a:moveTo>
                  <a:pt x="1901420" y="0"/>
                </a:moveTo>
                <a:cubicBezTo>
                  <a:pt x="2492116" y="0"/>
                  <a:pt x="3019900" y="269355"/>
                  <a:pt x="3368648" y="691940"/>
                </a:cubicBezTo>
                <a:lnTo>
                  <a:pt x="3453522" y="805440"/>
                </a:lnTo>
                <a:lnTo>
                  <a:pt x="3453522" y="2950205"/>
                </a:lnTo>
                <a:lnTo>
                  <a:pt x="316036" y="2950205"/>
                </a:lnTo>
                <a:lnTo>
                  <a:pt x="229491" y="2807749"/>
                </a:lnTo>
                <a:cubicBezTo>
                  <a:pt x="83134" y="2538330"/>
                  <a:pt x="0" y="2229583"/>
                  <a:pt x="0" y="1901419"/>
                </a:cubicBezTo>
                <a:cubicBezTo>
                  <a:pt x="0" y="851294"/>
                  <a:pt x="851295" y="0"/>
                  <a:pt x="1901420" y="0"/>
                </a:cubicBezTo>
                <a:close/>
              </a:path>
            </a:pathLst>
          </a:custGeom>
          <a:effectLst>
            <a:softEdge rad="0"/>
          </a:effectLst>
        </p:spPr>
      </p:pic>
      <p:pic>
        <p:nvPicPr>
          <p:cNvPr id="17" name="Picture 16">
            <a:extLst>
              <a:ext uri="{FF2B5EF4-FFF2-40B4-BE49-F238E27FC236}">
                <a16:creationId xmlns:a16="http://schemas.microsoft.com/office/drawing/2014/main" id="{8557749F-B943-4D30-8F08-8AA92F25A8A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35380" y="157176"/>
            <a:ext cx="4724772" cy="924433"/>
          </a:xfrm>
        </p:spPr>
        <p:txBody>
          <a:bodyPr vert="horz" lIns="91440" tIns="45720" rIns="91440" bIns="45720" rtlCol="0">
            <a:normAutofit/>
          </a:bodyPr>
          <a:lstStyle/>
          <a:p>
            <a:r>
              <a:rPr lang="en-US" sz="4000" b="1" dirty="0">
                <a:solidFill>
                  <a:srgbClr val="18A7E0"/>
                </a:solidFill>
                <a:latin typeface="+mn-lt"/>
              </a:rPr>
              <a:t>Root Problems</a:t>
            </a:r>
          </a:p>
        </p:txBody>
      </p:sp>
      <p:pic>
        <p:nvPicPr>
          <p:cNvPr id="11" name="Picture 10">
            <a:extLst>
              <a:ext uri="{FF2B5EF4-FFF2-40B4-BE49-F238E27FC236}">
                <a16:creationId xmlns:a16="http://schemas.microsoft.com/office/drawing/2014/main" id="{F6418826-D745-FA43-8027-4B4FF3F604AC}"/>
              </a:ext>
            </a:extLst>
          </p:cNvPr>
          <p:cNvPicPr>
            <a:picLocks noChangeAspect="1"/>
          </p:cNvPicPr>
          <p:nvPr/>
        </p:nvPicPr>
        <p:blipFill>
          <a:blip r:embed="rId8"/>
          <a:srcRect l="18120" r="18120"/>
          <a:stretch/>
        </p:blipFill>
        <p:spPr>
          <a:xfrm>
            <a:off x="7786846" y="0"/>
            <a:ext cx="4405154" cy="3776782"/>
          </a:xfrm>
          <a:custGeom>
            <a:avLst/>
            <a:gdLst/>
            <a:ahLst/>
            <a:cxnLst/>
            <a:rect l="l" t="t" r="r" b="b"/>
            <a:pathLst>
              <a:path w="4405154" h="3776782">
                <a:moveTo>
                  <a:pt x="279221" y="0"/>
                </a:moveTo>
                <a:lnTo>
                  <a:pt x="4405154" y="0"/>
                </a:lnTo>
                <a:lnTo>
                  <a:pt x="4405154" y="3055054"/>
                </a:lnTo>
                <a:lnTo>
                  <a:pt x="4266200" y="3181344"/>
                </a:lnTo>
                <a:cubicBezTo>
                  <a:pt x="3815461" y="3553326"/>
                  <a:pt x="3237603" y="3776782"/>
                  <a:pt x="2607554" y="3776782"/>
                </a:cubicBezTo>
                <a:cubicBezTo>
                  <a:pt x="1167442" y="3776782"/>
                  <a:pt x="0" y="2609341"/>
                  <a:pt x="0" y="1169228"/>
                </a:cubicBezTo>
                <a:cubicBezTo>
                  <a:pt x="0" y="809200"/>
                  <a:pt x="72965" y="466214"/>
                  <a:pt x="204915" y="154250"/>
                </a:cubicBezTo>
                <a:close/>
              </a:path>
            </a:pathLst>
          </a:custGeom>
          <a:effectLst>
            <a:softEdge rad="0"/>
          </a:effectLst>
        </p:spPr>
      </p:pic>
      <p:sp>
        <p:nvSpPr>
          <p:cNvPr id="14" name="Title 1">
            <a:extLst>
              <a:ext uri="{FF2B5EF4-FFF2-40B4-BE49-F238E27FC236}">
                <a16:creationId xmlns:a16="http://schemas.microsoft.com/office/drawing/2014/main" id="{B2FA98BA-B114-8E46-8F45-060073D97678}"/>
              </a:ext>
            </a:extLst>
          </p:cNvPr>
          <p:cNvSpPr txBox="1">
            <a:spLocks/>
          </p:cNvSpPr>
          <p:nvPr/>
        </p:nvSpPr>
        <p:spPr>
          <a:xfrm>
            <a:off x="191341" y="1372649"/>
            <a:ext cx="5542890" cy="4197836"/>
          </a:xfrm>
          <a:custGeom>
            <a:avLst/>
            <a:gdLst>
              <a:gd name="connsiteX0" fmla="*/ 0 w 5542890"/>
              <a:gd name="connsiteY0" fmla="*/ 0 h 4197836"/>
              <a:gd name="connsiteX1" fmla="*/ 637432 w 5542890"/>
              <a:gd name="connsiteY1" fmla="*/ 0 h 4197836"/>
              <a:gd name="connsiteX2" fmla="*/ 1164007 w 5542890"/>
              <a:gd name="connsiteY2" fmla="*/ 0 h 4197836"/>
              <a:gd name="connsiteX3" fmla="*/ 1967726 w 5542890"/>
              <a:gd name="connsiteY3" fmla="*/ 0 h 4197836"/>
              <a:gd name="connsiteX4" fmla="*/ 2605158 w 5542890"/>
              <a:gd name="connsiteY4" fmla="*/ 0 h 4197836"/>
              <a:gd name="connsiteX5" fmla="*/ 3242591 w 5542890"/>
              <a:gd name="connsiteY5" fmla="*/ 0 h 4197836"/>
              <a:gd name="connsiteX6" fmla="*/ 4046310 w 5542890"/>
              <a:gd name="connsiteY6" fmla="*/ 0 h 4197836"/>
              <a:gd name="connsiteX7" fmla="*/ 4628313 w 5542890"/>
              <a:gd name="connsiteY7" fmla="*/ 0 h 4197836"/>
              <a:gd name="connsiteX8" fmla="*/ 5542890 w 5542890"/>
              <a:gd name="connsiteY8" fmla="*/ 0 h 4197836"/>
              <a:gd name="connsiteX9" fmla="*/ 5542890 w 5542890"/>
              <a:gd name="connsiteY9" fmla="*/ 783596 h 4197836"/>
              <a:gd name="connsiteX10" fmla="*/ 5542890 w 5542890"/>
              <a:gd name="connsiteY10" fmla="*/ 1399279 h 4197836"/>
              <a:gd name="connsiteX11" fmla="*/ 5542890 w 5542890"/>
              <a:gd name="connsiteY11" fmla="*/ 2098918 h 4197836"/>
              <a:gd name="connsiteX12" fmla="*/ 5542890 w 5542890"/>
              <a:gd name="connsiteY12" fmla="*/ 2840536 h 4197836"/>
              <a:gd name="connsiteX13" fmla="*/ 5542890 w 5542890"/>
              <a:gd name="connsiteY13" fmla="*/ 3414240 h 4197836"/>
              <a:gd name="connsiteX14" fmla="*/ 5542890 w 5542890"/>
              <a:gd name="connsiteY14" fmla="*/ 4197836 h 4197836"/>
              <a:gd name="connsiteX15" fmla="*/ 4850029 w 5542890"/>
              <a:gd name="connsiteY15" fmla="*/ 4197836 h 4197836"/>
              <a:gd name="connsiteX16" fmla="*/ 4157168 w 5542890"/>
              <a:gd name="connsiteY16" fmla="*/ 4197836 h 4197836"/>
              <a:gd name="connsiteX17" fmla="*/ 3353448 w 5542890"/>
              <a:gd name="connsiteY17" fmla="*/ 4197836 h 4197836"/>
              <a:gd name="connsiteX18" fmla="*/ 2660587 w 5542890"/>
              <a:gd name="connsiteY18" fmla="*/ 4197836 h 4197836"/>
              <a:gd name="connsiteX19" fmla="*/ 2134013 w 5542890"/>
              <a:gd name="connsiteY19" fmla="*/ 4197836 h 4197836"/>
              <a:gd name="connsiteX20" fmla="*/ 1552009 w 5542890"/>
              <a:gd name="connsiteY20" fmla="*/ 4197836 h 4197836"/>
              <a:gd name="connsiteX21" fmla="*/ 748290 w 5542890"/>
              <a:gd name="connsiteY21" fmla="*/ 4197836 h 4197836"/>
              <a:gd name="connsiteX22" fmla="*/ 0 w 5542890"/>
              <a:gd name="connsiteY22" fmla="*/ 4197836 h 4197836"/>
              <a:gd name="connsiteX23" fmla="*/ 0 w 5542890"/>
              <a:gd name="connsiteY23" fmla="*/ 3582153 h 4197836"/>
              <a:gd name="connsiteX24" fmla="*/ 0 w 5542890"/>
              <a:gd name="connsiteY24" fmla="*/ 2924492 h 4197836"/>
              <a:gd name="connsiteX25" fmla="*/ 0 w 5542890"/>
              <a:gd name="connsiteY25" fmla="*/ 2350788 h 4197836"/>
              <a:gd name="connsiteX26" fmla="*/ 0 w 5542890"/>
              <a:gd name="connsiteY26" fmla="*/ 1777084 h 4197836"/>
              <a:gd name="connsiteX27" fmla="*/ 0 w 5542890"/>
              <a:gd name="connsiteY27" fmla="*/ 1035466 h 4197836"/>
              <a:gd name="connsiteX28" fmla="*/ 0 w 5542890"/>
              <a:gd name="connsiteY28" fmla="*/ 0 h 419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42890" h="4197836" extrusionOk="0">
                <a:moveTo>
                  <a:pt x="0" y="0"/>
                </a:moveTo>
                <a:cubicBezTo>
                  <a:pt x="287697" y="-4925"/>
                  <a:pt x="471391" y="17377"/>
                  <a:pt x="637432" y="0"/>
                </a:cubicBezTo>
                <a:cubicBezTo>
                  <a:pt x="803473" y="-17377"/>
                  <a:pt x="905206" y="-23390"/>
                  <a:pt x="1164007" y="0"/>
                </a:cubicBezTo>
                <a:cubicBezTo>
                  <a:pt x="1422809" y="23390"/>
                  <a:pt x="1672455" y="11179"/>
                  <a:pt x="1967726" y="0"/>
                </a:cubicBezTo>
                <a:cubicBezTo>
                  <a:pt x="2262997" y="-11179"/>
                  <a:pt x="2401329" y="12827"/>
                  <a:pt x="2605158" y="0"/>
                </a:cubicBezTo>
                <a:cubicBezTo>
                  <a:pt x="2808987" y="-12827"/>
                  <a:pt x="2937158" y="-6319"/>
                  <a:pt x="3242591" y="0"/>
                </a:cubicBezTo>
                <a:cubicBezTo>
                  <a:pt x="3548024" y="6319"/>
                  <a:pt x="3711131" y="-31452"/>
                  <a:pt x="4046310" y="0"/>
                </a:cubicBezTo>
                <a:cubicBezTo>
                  <a:pt x="4381489" y="31452"/>
                  <a:pt x="4353179" y="-4005"/>
                  <a:pt x="4628313" y="0"/>
                </a:cubicBezTo>
                <a:cubicBezTo>
                  <a:pt x="4903447" y="4005"/>
                  <a:pt x="5176718" y="9218"/>
                  <a:pt x="5542890" y="0"/>
                </a:cubicBezTo>
                <a:cubicBezTo>
                  <a:pt x="5509814" y="195703"/>
                  <a:pt x="5559014" y="402224"/>
                  <a:pt x="5542890" y="783596"/>
                </a:cubicBezTo>
                <a:cubicBezTo>
                  <a:pt x="5526766" y="1164968"/>
                  <a:pt x="5527506" y="1145286"/>
                  <a:pt x="5542890" y="1399279"/>
                </a:cubicBezTo>
                <a:cubicBezTo>
                  <a:pt x="5558274" y="1653272"/>
                  <a:pt x="5532773" y="1799652"/>
                  <a:pt x="5542890" y="2098918"/>
                </a:cubicBezTo>
                <a:cubicBezTo>
                  <a:pt x="5553007" y="2398184"/>
                  <a:pt x="5549618" y="2493233"/>
                  <a:pt x="5542890" y="2840536"/>
                </a:cubicBezTo>
                <a:cubicBezTo>
                  <a:pt x="5536162" y="3187839"/>
                  <a:pt x="5562104" y="3238597"/>
                  <a:pt x="5542890" y="3414240"/>
                </a:cubicBezTo>
                <a:cubicBezTo>
                  <a:pt x="5523676" y="3589883"/>
                  <a:pt x="5510478" y="3835199"/>
                  <a:pt x="5542890" y="4197836"/>
                </a:cubicBezTo>
                <a:cubicBezTo>
                  <a:pt x="5339784" y="4219790"/>
                  <a:pt x="5105048" y="4189705"/>
                  <a:pt x="4850029" y="4197836"/>
                </a:cubicBezTo>
                <a:cubicBezTo>
                  <a:pt x="4595010" y="4205967"/>
                  <a:pt x="4387602" y="4165074"/>
                  <a:pt x="4157168" y="4197836"/>
                </a:cubicBezTo>
                <a:cubicBezTo>
                  <a:pt x="3926734" y="4230598"/>
                  <a:pt x="3603756" y="4182570"/>
                  <a:pt x="3353448" y="4197836"/>
                </a:cubicBezTo>
                <a:cubicBezTo>
                  <a:pt x="3103140" y="4213102"/>
                  <a:pt x="2966820" y="4188701"/>
                  <a:pt x="2660587" y="4197836"/>
                </a:cubicBezTo>
                <a:cubicBezTo>
                  <a:pt x="2354354" y="4206971"/>
                  <a:pt x="2358746" y="4187147"/>
                  <a:pt x="2134013" y="4197836"/>
                </a:cubicBezTo>
                <a:cubicBezTo>
                  <a:pt x="1909280" y="4208525"/>
                  <a:pt x="1745467" y="4183257"/>
                  <a:pt x="1552009" y="4197836"/>
                </a:cubicBezTo>
                <a:cubicBezTo>
                  <a:pt x="1358551" y="4212415"/>
                  <a:pt x="1135156" y="4218841"/>
                  <a:pt x="748290" y="4197836"/>
                </a:cubicBezTo>
                <a:cubicBezTo>
                  <a:pt x="361424" y="4176831"/>
                  <a:pt x="283185" y="4209644"/>
                  <a:pt x="0" y="4197836"/>
                </a:cubicBezTo>
                <a:cubicBezTo>
                  <a:pt x="16835" y="3973855"/>
                  <a:pt x="-22720" y="3771864"/>
                  <a:pt x="0" y="3582153"/>
                </a:cubicBezTo>
                <a:cubicBezTo>
                  <a:pt x="22720" y="3392442"/>
                  <a:pt x="14884" y="3140985"/>
                  <a:pt x="0" y="2924492"/>
                </a:cubicBezTo>
                <a:cubicBezTo>
                  <a:pt x="-14884" y="2707999"/>
                  <a:pt x="18541" y="2540231"/>
                  <a:pt x="0" y="2350788"/>
                </a:cubicBezTo>
                <a:cubicBezTo>
                  <a:pt x="-18541" y="2161345"/>
                  <a:pt x="2253" y="2009411"/>
                  <a:pt x="0" y="1777084"/>
                </a:cubicBezTo>
                <a:cubicBezTo>
                  <a:pt x="-2253" y="1544757"/>
                  <a:pt x="-33035" y="1262888"/>
                  <a:pt x="0" y="1035466"/>
                </a:cubicBezTo>
                <a:cubicBezTo>
                  <a:pt x="33035" y="808044"/>
                  <a:pt x="21628" y="246331"/>
                  <a:pt x="0" y="0"/>
                </a:cubicBezTo>
                <a:close/>
              </a:path>
            </a:pathLst>
          </a:custGeom>
          <a:noFill/>
          <a:ln>
            <a:solidFill>
              <a:srgbClr val="18A7E0">
                <a:alpha val="0"/>
              </a:srgbClr>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95250" indent="-71438" fontAlgn="base">
              <a:lnSpc>
                <a:spcPct val="120000"/>
              </a:lnSpc>
            </a:pPr>
            <a:r>
              <a:rPr lang="en-US" sz="9600" b="1" dirty="0"/>
              <a:t>These feelings might be the result of:</a:t>
            </a:r>
            <a:endParaRPr lang="en-GB" sz="9600" dirty="0">
              <a:latin typeface="+mn-lt"/>
            </a:endParaRPr>
          </a:p>
          <a:p>
            <a:pPr marL="365125" indent="-268288" fontAlgn="base">
              <a:lnSpc>
                <a:spcPct val="120000"/>
              </a:lnSpc>
              <a:buFont typeface="Arial" panose="020B0604020202020204" pitchFamily="34" charset="0"/>
              <a:buChar char="•"/>
            </a:pPr>
            <a:r>
              <a:rPr lang="en-GB" sz="9600" dirty="0">
                <a:solidFill>
                  <a:srgbClr val="18A7E0"/>
                </a:solidFill>
                <a:latin typeface="+mn-lt"/>
              </a:rPr>
              <a:t>A bereavement, loss or trauma</a:t>
            </a:r>
          </a:p>
          <a:p>
            <a:pPr marL="365125" indent="-268288" fontAlgn="base">
              <a:lnSpc>
                <a:spcPct val="120000"/>
              </a:lnSpc>
              <a:buFont typeface="Arial" panose="020B0604020202020204" pitchFamily="34" charset="0"/>
              <a:buChar char="•"/>
            </a:pPr>
            <a:r>
              <a:rPr lang="en-GB" sz="9600" dirty="0">
                <a:solidFill>
                  <a:srgbClr val="18A7E0"/>
                </a:solidFill>
                <a:latin typeface="+mn-lt"/>
              </a:rPr>
              <a:t>Underlying mental health issues (e.g. anxiety or depression)</a:t>
            </a:r>
          </a:p>
          <a:p>
            <a:pPr marL="365125" indent="-268288" fontAlgn="base">
              <a:lnSpc>
                <a:spcPct val="120000"/>
              </a:lnSpc>
              <a:buFont typeface="Arial" panose="020B0604020202020204" pitchFamily="34" charset="0"/>
              <a:buChar char="•"/>
            </a:pPr>
            <a:r>
              <a:rPr lang="en-GB" sz="9600" dirty="0">
                <a:solidFill>
                  <a:srgbClr val="18A7E0"/>
                </a:solidFill>
                <a:latin typeface="+mn-lt"/>
              </a:rPr>
              <a:t>Difficulties at home</a:t>
            </a:r>
          </a:p>
          <a:p>
            <a:pPr marL="365125" indent="-268288" fontAlgn="base">
              <a:lnSpc>
                <a:spcPct val="120000"/>
              </a:lnSpc>
              <a:buFont typeface="Arial" panose="020B0604020202020204" pitchFamily="34" charset="0"/>
              <a:buChar char="•"/>
            </a:pPr>
            <a:r>
              <a:rPr lang="en-GB" sz="9600" dirty="0">
                <a:solidFill>
                  <a:srgbClr val="18A7E0"/>
                </a:solidFill>
                <a:latin typeface="+mn-lt"/>
              </a:rPr>
              <a:t>Friendship issues</a:t>
            </a:r>
          </a:p>
          <a:p>
            <a:pPr marL="365125" indent="-268288" fontAlgn="base">
              <a:lnSpc>
                <a:spcPct val="120000"/>
              </a:lnSpc>
              <a:buFont typeface="Arial" panose="020B0604020202020204" pitchFamily="34" charset="0"/>
              <a:buChar char="•"/>
            </a:pPr>
            <a:r>
              <a:rPr lang="en-GB" sz="9600" dirty="0">
                <a:solidFill>
                  <a:srgbClr val="18A7E0"/>
                </a:solidFill>
                <a:latin typeface="+mn-lt"/>
              </a:rPr>
              <a:t>Relationship breakdown</a:t>
            </a:r>
          </a:p>
          <a:p>
            <a:pPr marL="365125" indent="-268288" fontAlgn="base">
              <a:lnSpc>
                <a:spcPct val="120000"/>
              </a:lnSpc>
              <a:buFont typeface="Arial" panose="020B0604020202020204" pitchFamily="34" charset="0"/>
              <a:buChar char="•"/>
            </a:pPr>
            <a:r>
              <a:rPr lang="en-GB" sz="9600" dirty="0">
                <a:solidFill>
                  <a:srgbClr val="18A7E0"/>
                </a:solidFill>
                <a:latin typeface="+mn-lt"/>
              </a:rPr>
              <a:t>Stress related to schoolwork or exams</a:t>
            </a:r>
          </a:p>
          <a:p>
            <a:pPr marL="365125" indent="-268288" fontAlgn="base">
              <a:lnSpc>
                <a:spcPct val="120000"/>
              </a:lnSpc>
              <a:buFont typeface="Arial" panose="020B0604020202020204" pitchFamily="34" charset="0"/>
              <a:buChar char="•"/>
            </a:pPr>
            <a:r>
              <a:rPr lang="en-GB" sz="9600" dirty="0">
                <a:solidFill>
                  <a:srgbClr val="18A7E0"/>
                </a:solidFill>
                <a:latin typeface="+mn-lt"/>
              </a:rPr>
              <a:t>Feeling different, or excluded by others</a:t>
            </a:r>
          </a:p>
          <a:p>
            <a:pPr marL="365125" indent="-268288" fontAlgn="base">
              <a:lnSpc>
                <a:spcPct val="120000"/>
              </a:lnSpc>
              <a:buFont typeface="Arial" panose="020B0604020202020204" pitchFamily="34" charset="0"/>
              <a:buChar char="•"/>
            </a:pPr>
            <a:r>
              <a:rPr lang="en-GB" sz="9600" dirty="0">
                <a:solidFill>
                  <a:srgbClr val="18A7E0"/>
                </a:solidFill>
                <a:latin typeface="+mn-lt"/>
              </a:rPr>
              <a:t>Feeling lonely</a:t>
            </a:r>
          </a:p>
          <a:p>
            <a:pPr marL="365125" indent="-268288" fontAlgn="base">
              <a:lnSpc>
                <a:spcPct val="120000"/>
              </a:lnSpc>
              <a:buFont typeface="Arial" panose="020B0604020202020204" pitchFamily="34" charset="0"/>
              <a:buChar char="•"/>
            </a:pPr>
            <a:r>
              <a:rPr lang="en-GB" sz="9600" dirty="0">
                <a:solidFill>
                  <a:srgbClr val="18A7E0"/>
                </a:solidFill>
                <a:latin typeface="+mn-lt"/>
              </a:rPr>
              <a:t>Illness or health issues</a:t>
            </a:r>
          </a:p>
          <a:p>
            <a:pPr marL="365125" indent="-268288" fontAlgn="base">
              <a:lnSpc>
                <a:spcPct val="120000"/>
              </a:lnSpc>
              <a:buFont typeface="Arial" panose="020B0604020202020204" pitchFamily="34" charset="0"/>
              <a:buChar char="•"/>
            </a:pPr>
            <a:r>
              <a:rPr lang="en-GB" sz="9600" dirty="0">
                <a:solidFill>
                  <a:srgbClr val="18A7E0"/>
                </a:solidFill>
                <a:latin typeface="+mn-lt"/>
              </a:rPr>
              <a:t>The general stresses of day-to-day life</a:t>
            </a:r>
          </a:p>
          <a:p>
            <a:pPr marL="365125" indent="-268288" fontAlgn="base">
              <a:lnSpc>
                <a:spcPct val="170000"/>
              </a:lnSpc>
              <a:buFont typeface="Arial" panose="020B0604020202020204" pitchFamily="34" charset="0"/>
              <a:buChar char="•"/>
            </a:pPr>
            <a:endParaRPr lang="en-US" sz="2000" b="1" dirty="0">
              <a:solidFill>
                <a:srgbClr val="18A7E0"/>
              </a:solidFill>
              <a:latin typeface="+mn-lt"/>
            </a:endParaRPr>
          </a:p>
        </p:txBody>
      </p:sp>
      <p:sp>
        <p:nvSpPr>
          <p:cNvPr id="15" name="Content Placeholder 2">
            <a:extLst>
              <a:ext uri="{FF2B5EF4-FFF2-40B4-BE49-F238E27FC236}">
                <a16:creationId xmlns:a16="http://schemas.microsoft.com/office/drawing/2014/main" id="{4B7636EE-C303-EA4A-89F8-C0C4ED18BD53}"/>
              </a:ext>
            </a:extLst>
          </p:cNvPr>
          <p:cNvSpPr>
            <a:spLocks noGrp="1"/>
          </p:cNvSpPr>
          <p:nvPr>
            <p:ph idx="1"/>
          </p:nvPr>
        </p:nvSpPr>
        <p:spPr>
          <a:xfrm>
            <a:off x="235380" y="5422494"/>
            <a:ext cx="5894551" cy="1295134"/>
          </a:xfrm>
        </p:spPr>
        <p:txBody>
          <a:bodyPr vert="horz" lIns="91440" tIns="45720" rIns="91440" bIns="45720" rtlCol="0" anchor="ctr">
            <a:normAutofit/>
          </a:bodyPr>
          <a:lstStyle/>
          <a:p>
            <a:pPr marL="0" indent="0">
              <a:buNone/>
            </a:pPr>
            <a:r>
              <a:rPr lang="en-US" sz="2400" dirty="0">
                <a:solidFill>
                  <a:srgbClr val="000000"/>
                </a:solidFill>
              </a:rPr>
              <a:t>We are now going to watch the video about Katie and Jessica.</a:t>
            </a:r>
          </a:p>
          <a:p>
            <a:pPr marL="0" indent="0">
              <a:buNone/>
            </a:pPr>
            <a:r>
              <a:rPr lang="en-US" sz="2000" dirty="0">
                <a:solidFill>
                  <a:srgbClr val="18A7E0"/>
                </a:solidFill>
                <a:hlinkClick r:id="rId9">
                  <a:extLst>
                    <a:ext uri="{A12FA001-AC4F-418D-AE19-62706E023703}">
                      <ahyp:hlinkClr xmlns:ahyp="http://schemas.microsoft.com/office/drawing/2018/hyperlinkcolor" val="tx"/>
                    </a:ext>
                  </a:extLst>
                </a:hlinkClick>
              </a:rPr>
              <a:t>https://www.youtube.com/watch?v=dsnyCIavIEM</a:t>
            </a:r>
            <a:r>
              <a:rPr lang="en-US" sz="2000" dirty="0">
                <a:solidFill>
                  <a:srgbClr val="18A7E0"/>
                </a:solidFill>
              </a:rPr>
              <a:t> </a:t>
            </a:r>
          </a:p>
        </p:txBody>
      </p:sp>
      <p:pic>
        <p:nvPicPr>
          <p:cNvPr id="16" name="Picture 15" descr="A picture containing clock&#10;&#10;Description automatically generated">
            <a:extLst>
              <a:ext uri="{FF2B5EF4-FFF2-40B4-BE49-F238E27FC236}">
                <a16:creationId xmlns:a16="http://schemas.microsoft.com/office/drawing/2014/main" id="{156BACAC-F4AF-8C43-A727-A5145DA5C45B}"/>
              </a:ext>
            </a:extLst>
          </p:cNvPr>
          <p:cNvPicPr>
            <a:picLocks noChangeAspect="1"/>
          </p:cNvPicPr>
          <p:nvPr/>
        </p:nvPicPr>
        <p:blipFill>
          <a:blip r:embed="rId10"/>
          <a:stretch>
            <a:fillRect/>
          </a:stretch>
        </p:blipFill>
        <p:spPr>
          <a:xfrm>
            <a:off x="8901376" y="6041405"/>
            <a:ext cx="3290624" cy="824087"/>
          </a:xfrm>
          <a:prstGeom prst="rect">
            <a:avLst/>
          </a:prstGeom>
        </p:spPr>
      </p:pic>
    </p:spTree>
    <p:extLst>
      <p:ext uri="{BB962C8B-B14F-4D97-AF65-F5344CB8AC3E}">
        <p14:creationId xmlns:p14="http://schemas.microsoft.com/office/powerpoint/2010/main" val="301214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6957" r="6957"/>
          <a:stretch/>
        </p:blipFill>
        <p:spPr>
          <a:xfrm>
            <a:off x="6083786" y="-168316"/>
            <a:ext cx="6261330" cy="3932313"/>
          </a:xfrm>
          <a:prstGeom prst="rect">
            <a:avLst/>
          </a:prstGeom>
          <a:effectLst>
            <a:softEdge rad="533400"/>
          </a:effectLst>
        </p:spPr>
      </p:pic>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96127" y="1038711"/>
            <a:ext cx="6005819" cy="5536218"/>
          </a:xfrm>
        </p:spPr>
        <p:txBody>
          <a:bodyPr vert="horz" lIns="91440" tIns="45720" rIns="91440" bIns="45720" rtlCol="0" anchor="ctr">
            <a:normAutofit fontScale="85000" lnSpcReduction="20000"/>
          </a:bodyPr>
          <a:lstStyle/>
          <a:p>
            <a:pPr marL="0" indent="0">
              <a:lnSpc>
                <a:spcPct val="120000"/>
              </a:lnSpc>
              <a:buNone/>
            </a:pPr>
            <a:r>
              <a:rPr lang="en-GB" dirty="0"/>
              <a:t>Even though it was Katie that self-harmed, both Katie and Jessica are dealing with challenges in their lives. </a:t>
            </a:r>
          </a:p>
          <a:p>
            <a:pPr marL="0" indent="0">
              <a:lnSpc>
                <a:spcPct val="120000"/>
              </a:lnSpc>
              <a:buNone/>
            </a:pPr>
            <a:endParaRPr lang="en-GB" sz="1300" dirty="0">
              <a:solidFill>
                <a:srgbClr val="000000"/>
              </a:solidFill>
            </a:endParaRPr>
          </a:p>
          <a:p>
            <a:pPr marL="0" indent="0">
              <a:lnSpc>
                <a:spcPct val="120000"/>
              </a:lnSpc>
              <a:buNone/>
            </a:pPr>
            <a:r>
              <a:rPr lang="en-GB" dirty="0">
                <a:solidFill>
                  <a:srgbClr val="000000"/>
                </a:solidFill>
              </a:rPr>
              <a:t>Identify whether Katie and Jessica are dealing with any of the possible root problems. You might want to put a question mark if you think it could be a </a:t>
            </a:r>
            <a:r>
              <a:rPr lang="en-GB" i="1" dirty="0">
                <a:solidFill>
                  <a:srgbClr val="000000"/>
                </a:solidFill>
              </a:rPr>
              <a:t>possible </a:t>
            </a:r>
            <a:r>
              <a:rPr lang="en-GB" dirty="0">
                <a:solidFill>
                  <a:srgbClr val="000000"/>
                </a:solidFill>
              </a:rPr>
              <a:t>root problem. </a:t>
            </a:r>
          </a:p>
          <a:p>
            <a:pPr marL="0" indent="0">
              <a:lnSpc>
                <a:spcPct val="120000"/>
              </a:lnSpc>
              <a:buNone/>
            </a:pPr>
            <a:endParaRPr lang="en-GB" sz="1300" b="1" dirty="0">
              <a:solidFill>
                <a:srgbClr val="18A7E0"/>
              </a:solidFill>
            </a:endParaRPr>
          </a:p>
          <a:p>
            <a:pPr marL="0" indent="0">
              <a:buNone/>
            </a:pPr>
            <a:r>
              <a:rPr lang="en-GB" b="1" dirty="0">
                <a:solidFill>
                  <a:srgbClr val="18A7E0"/>
                </a:solidFill>
              </a:rPr>
              <a:t>In pairs, discuss</a:t>
            </a:r>
            <a:endParaRPr lang="en-GB" dirty="0"/>
          </a:p>
          <a:p>
            <a:pPr>
              <a:lnSpc>
                <a:spcPct val="110000"/>
              </a:lnSpc>
            </a:pPr>
            <a:r>
              <a:rPr lang="en-GB" dirty="0"/>
              <a:t>Were there any challenges in identifying root problems for Katie and Jessica? Why? </a:t>
            </a:r>
          </a:p>
          <a:p>
            <a:pPr>
              <a:lnSpc>
                <a:spcPct val="120000"/>
              </a:lnSpc>
            </a:pPr>
            <a:r>
              <a:rPr lang="en-GB" dirty="0"/>
              <a:t>What specific issues do you think Katie and Jessica might be dealing with?</a:t>
            </a:r>
          </a:p>
        </p:txBody>
      </p:sp>
      <p:pic>
        <p:nvPicPr>
          <p:cNvPr id="8" name="Picture 7" descr="A picture containing clock&#10;&#10;Description automatically generated">
            <a:extLst>
              <a:ext uri="{FF2B5EF4-FFF2-40B4-BE49-F238E27FC236}">
                <a16:creationId xmlns:a16="http://schemas.microsoft.com/office/drawing/2014/main" id="{4DDFCFD8-C983-F74E-A08E-B75872DF2B55}"/>
              </a:ext>
            </a:extLst>
          </p:cNvPr>
          <p:cNvPicPr>
            <a:picLocks noChangeAspect="1"/>
          </p:cNvPicPr>
          <p:nvPr/>
        </p:nvPicPr>
        <p:blipFill>
          <a:blip r:embed="rId4"/>
          <a:stretch>
            <a:fillRect/>
          </a:stretch>
        </p:blipFill>
        <p:spPr>
          <a:xfrm>
            <a:off x="9594674" y="6207539"/>
            <a:ext cx="2597326" cy="650461"/>
          </a:xfrm>
          <a:prstGeom prst="rect">
            <a:avLst/>
          </a:prstGeom>
          <a:solidFill>
            <a:schemeClr val="bg1">
              <a:alpha val="29000"/>
            </a:schemeClr>
          </a:solidFill>
        </p:spPr>
      </p:pic>
      <p:pic>
        <p:nvPicPr>
          <p:cNvPr id="9" name="Picture 8">
            <a:extLst>
              <a:ext uri="{FF2B5EF4-FFF2-40B4-BE49-F238E27FC236}">
                <a16:creationId xmlns:a16="http://schemas.microsoft.com/office/drawing/2014/main" id="{9FBFEF7F-ABAF-2743-B32D-8E7B261A52D7}"/>
              </a:ext>
            </a:extLst>
          </p:cNvPr>
          <p:cNvPicPr>
            <a:picLocks noChangeAspect="1"/>
          </p:cNvPicPr>
          <p:nvPr/>
        </p:nvPicPr>
        <p:blipFill>
          <a:blip r:embed="rId5"/>
          <a:srcRect l="9367" r="9367"/>
          <a:stretch/>
        </p:blipFill>
        <p:spPr>
          <a:xfrm>
            <a:off x="6096000" y="2642616"/>
            <a:ext cx="6263640" cy="4215384"/>
          </a:xfrm>
          <a:prstGeom prst="rect">
            <a:avLst/>
          </a:prstGeom>
          <a:effectLst>
            <a:softEdge rad="533400"/>
          </a:effectLst>
        </p:spPr>
      </p:pic>
      <p:sp>
        <p:nvSpPr>
          <p:cNvPr id="10" name="Title 1">
            <a:extLst>
              <a:ext uri="{FF2B5EF4-FFF2-40B4-BE49-F238E27FC236}">
                <a16:creationId xmlns:a16="http://schemas.microsoft.com/office/drawing/2014/main" id="{D6E6CB75-6B5A-7D4A-B13E-2B5FD1F0B343}"/>
              </a:ext>
            </a:extLst>
          </p:cNvPr>
          <p:cNvSpPr>
            <a:spLocks noGrp="1"/>
          </p:cNvSpPr>
          <p:nvPr>
            <p:ph type="title"/>
          </p:nvPr>
        </p:nvSpPr>
        <p:spPr>
          <a:xfrm>
            <a:off x="296127" y="281085"/>
            <a:ext cx="4770143" cy="914663"/>
          </a:xfrm>
        </p:spPr>
        <p:txBody>
          <a:bodyPr vert="horz" lIns="91440" tIns="45720" rIns="91440" bIns="45720" rtlCol="0" anchor="ctr">
            <a:normAutofit/>
          </a:bodyPr>
          <a:lstStyle/>
          <a:p>
            <a:r>
              <a:rPr lang="en-US" b="1" dirty="0">
                <a:solidFill>
                  <a:srgbClr val="18A7E0"/>
                </a:solidFill>
                <a:latin typeface="+mn-lt"/>
              </a:rPr>
              <a:t>Activity Two</a:t>
            </a:r>
          </a:p>
        </p:txBody>
      </p:sp>
    </p:spTree>
    <p:extLst>
      <p:ext uri="{BB962C8B-B14F-4D97-AF65-F5344CB8AC3E}">
        <p14:creationId xmlns:p14="http://schemas.microsoft.com/office/powerpoint/2010/main" val="855573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EA8A614-E7B3-4631-894B-B15F673EA9DB}"/>
</file>

<file path=customXml/itemProps2.xml><?xml version="1.0" encoding="utf-8"?>
<ds:datastoreItem xmlns:ds="http://schemas.openxmlformats.org/officeDocument/2006/customXml" ds:itemID="{F1EA2CCE-64F8-45E8-B34A-E23F83A82C0D}"/>
</file>

<file path=customXml/itemProps3.xml><?xml version="1.0" encoding="utf-8"?>
<ds:datastoreItem xmlns:ds="http://schemas.openxmlformats.org/officeDocument/2006/customXml" ds:itemID="{3D1B9512-7AA9-4672-BFEE-E6C9639709BC}"/>
</file>

<file path=docProps/app.xml><?xml version="1.0" encoding="utf-8"?>
<Properties xmlns="http://schemas.openxmlformats.org/officeDocument/2006/extended-properties" xmlns:vt="http://schemas.openxmlformats.org/officeDocument/2006/docPropsVTypes">
  <TotalTime>10061</TotalTime>
  <Words>1466</Words>
  <Application>Microsoft Office PowerPoint</Application>
  <PresentationFormat>Widescreen</PresentationFormat>
  <Paragraphs>149</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Times New Roman</vt:lpstr>
      <vt:lpstr>Office Theme</vt:lpstr>
      <vt:lpstr>Self-Harm Katie and Jessica – Lesson One</vt:lpstr>
      <vt:lpstr>Learning Aims</vt:lpstr>
      <vt:lpstr>Supporting You</vt:lpstr>
      <vt:lpstr>Key Words</vt:lpstr>
      <vt:lpstr>Activity One</vt:lpstr>
      <vt:lpstr>What is Self-Harm?</vt:lpstr>
      <vt:lpstr>Some people have described  self-harm as a way for them to:</vt:lpstr>
      <vt:lpstr>Root Problems</vt:lpstr>
      <vt:lpstr>Activity Two</vt:lpstr>
      <vt:lpstr>Activity Three – Staying Safe</vt:lpstr>
      <vt:lpstr>Speaking to Trusted Adults</vt:lpstr>
      <vt:lpstr>PowerPoint Presentation</vt:lpstr>
      <vt:lpstr>Alternative Coping Strategies</vt:lpstr>
      <vt:lpstr>Activity Four</vt:lpstr>
      <vt:lpstr>Activity Five</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Exploitation Rob and Tyrone – Lesson One</dc:title>
  <dc:creator>Elaine Halls</dc:creator>
  <cp:lastModifiedBy>Chloe Purcell</cp:lastModifiedBy>
  <cp:revision>41</cp:revision>
  <dcterms:created xsi:type="dcterms:W3CDTF">2020-10-11T19:56:40Z</dcterms:created>
  <dcterms:modified xsi:type="dcterms:W3CDTF">2021-04-19T16:22:31Z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